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93" r:id="rId2"/>
    <p:sldId id="404" r:id="rId3"/>
    <p:sldId id="405" r:id="rId4"/>
    <p:sldId id="412" r:id="rId5"/>
    <p:sldId id="413" r:id="rId6"/>
    <p:sldId id="414" r:id="rId7"/>
    <p:sldId id="411" r:id="rId8"/>
    <p:sldId id="400" r:id="rId9"/>
    <p:sldId id="409" r:id="rId10"/>
    <p:sldId id="415" r:id="rId11"/>
    <p:sldId id="416" r:id="rId12"/>
    <p:sldId id="417" r:id="rId13"/>
    <p:sldId id="403" r:id="rId1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8" autoAdjust="0"/>
    <p:restoredTop sz="96629" autoAdjust="0"/>
  </p:normalViewPr>
  <p:slideViewPr>
    <p:cSldViewPr snapToGrid="0">
      <p:cViewPr varScale="1">
        <p:scale>
          <a:sx n="63" d="100"/>
          <a:sy n="63" d="100"/>
        </p:scale>
        <p:origin x="-643" y="-77"/>
      </p:cViewPr>
      <p:guideLst>
        <p:guide orient="horz" pos="2160"/>
        <p:guide pos="2880"/>
      </p:guideLst>
    </p:cSldViewPr>
  </p:slideViewPr>
  <p:outlineViewPr>
    <p:cViewPr>
      <p:scale>
        <a:sx n="33" d="100"/>
        <a:sy n="33" d="100"/>
      </p:scale>
      <p:origin x="0" y="65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84" y="136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wrap="square" lIns="92290" tIns="46146" rIns="92290" bIns="46146"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wrap="square" lIns="92290" tIns="46146" rIns="92290" bIns="46146" numCol="1" anchor="t" anchorCtr="0" compatLnSpc="1">
            <a:prstTxWarp prst="textNoShape">
              <a:avLst/>
            </a:prstTxWarp>
          </a:bodyPr>
          <a:lstStyle>
            <a:lvl1pPr algn="r">
              <a:defRPr sz="1200"/>
            </a:lvl1pPr>
          </a:lstStyle>
          <a:p>
            <a:fld id="{564888FC-AF15-481F-B360-13C9ABD48FE0}" type="datetimeFigureOut">
              <a:rPr lang="en-US"/>
              <a:pPr/>
              <a:t>5/3/2012</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wrap="square" lIns="92290" tIns="46146" rIns="92290" bIns="46146"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92290" tIns="46146" rIns="92290" bIns="46146" numCol="1" anchor="b" anchorCtr="0" compatLnSpc="1">
            <a:prstTxWarp prst="textNoShape">
              <a:avLst/>
            </a:prstTxWarp>
          </a:bodyPr>
          <a:lstStyle>
            <a:lvl1pPr algn="r">
              <a:defRPr sz="1200"/>
            </a:lvl1pPr>
          </a:lstStyle>
          <a:p>
            <a:fld id="{B5335C35-CF83-407D-81A3-62947E22AEBB}" type="slidenum">
              <a:rPr lang="en-US"/>
              <a:pPr/>
              <a:t>‹#›</a:t>
            </a:fld>
            <a:endParaRPr lang="en-US"/>
          </a:p>
        </p:txBody>
      </p:sp>
    </p:spTree>
    <p:extLst>
      <p:ext uri="{BB962C8B-B14F-4D97-AF65-F5344CB8AC3E}">
        <p14:creationId xmlns:p14="http://schemas.microsoft.com/office/powerpoint/2010/main" val="187458906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2290" tIns="46146" rIns="92290" bIns="46146" rtlCol="0"/>
          <a:lstStyle>
            <a:lvl1pPr algn="l">
              <a:defRPr sz="1200">
                <a:latin typeface="Arial" charset="0"/>
                <a:ea typeface="+mn-ea"/>
                <a:cs typeface="+mn-cs"/>
              </a:defRPr>
            </a:lvl1pPr>
          </a:lstStyle>
          <a:p>
            <a:pPr>
              <a:defRPr/>
            </a:pPr>
            <a:r>
              <a:rPr lang="en-US"/>
              <a:t>BNB_ISMA_063010</a:t>
            </a:r>
          </a:p>
        </p:txBody>
      </p:sp>
      <p:sp>
        <p:nvSpPr>
          <p:cNvPr id="3" name="Date Placeholder 2"/>
          <p:cNvSpPr>
            <a:spLocks noGrp="1"/>
          </p:cNvSpPr>
          <p:nvPr>
            <p:ph type="dt" idx="1"/>
          </p:nvPr>
        </p:nvSpPr>
        <p:spPr>
          <a:xfrm>
            <a:off x="3884613" y="0"/>
            <a:ext cx="2971800" cy="463550"/>
          </a:xfrm>
          <a:prstGeom prst="rect">
            <a:avLst/>
          </a:prstGeom>
        </p:spPr>
        <p:txBody>
          <a:bodyPr vert="horz" wrap="square" lIns="92290" tIns="46146" rIns="92290" bIns="46146" numCol="1" anchor="t" anchorCtr="0" compatLnSpc="1">
            <a:prstTxWarp prst="textNoShape">
              <a:avLst/>
            </a:prstTxWarp>
          </a:bodyPr>
          <a:lstStyle>
            <a:lvl1pPr algn="r">
              <a:defRPr sz="1200"/>
            </a:lvl1pPr>
          </a:lstStyle>
          <a:p>
            <a:fld id="{AA7DBF33-D932-4589-9D71-93CCBD9939F8}" type="datetimeFigureOut">
              <a:rPr lang="en-US"/>
              <a:pPr/>
              <a:t>5/3/2012</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290" tIns="46146" rIns="92290" bIns="46146"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1475"/>
          </a:xfrm>
          <a:prstGeom prst="rect">
            <a:avLst/>
          </a:prstGeom>
        </p:spPr>
        <p:txBody>
          <a:bodyPr vert="horz" lIns="92290" tIns="46146" rIns="92290" bIns="461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2971800" cy="463550"/>
          </a:xfrm>
          <a:prstGeom prst="rect">
            <a:avLst/>
          </a:prstGeom>
        </p:spPr>
        <p:txBody>
          <a:bodyPr vert="horz" wrap="square" lIns="92290" tIns="46146" rIns="92290" bIns="46146"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831263"/>
            <a:ext cx="2971800" cy="463550"/>
          </a:xfrm>
          <a:prstGeom prst="rect">
            <a:avLst/>
          </a:prstGeom>
        </p:spPr>
        <p:txBody>
          <a:bodyPr vert="horz" wrap="square" lIns="92290" tIns="46146" rIns="92290" bIns="46146" numCol="1" anchor="b" anchorCtr="0" compatLnSpc="1">
            <a:prstTxWarp prst="textNoShape">
              <a:avLst/>
            </a:prstTxWarp>
          </a:bodyPr>
          <a:lstStyle>
            <a:lvl1pPr algn="r">
              <a:defRPr sz="1200"/>
            </a:lvl1pPr>
          </a:lstStyle>
          <a:p>
            <a:fld id="{B3AB5EA6-09BF-4DD6-BB32-27C4F592D8FB}" type="slidenum">
              <a:rPr lang="en-US"/>
              <a:pPr/>
              <a:t>‹#›</a:t>
            </a:fld>
            <a:endParaRPr lang="en-US"/>
          </a:p>
        </p:txBody>
      </p:sp>
    </p:spTree>
    <p:extLst>
      <p:ext uri="{BB962C8B-B14F-4D97-AF65-F5344CB8AC3E}">
        <p14:creationId xmlns:p14="http://schemas.microsoft.com/office/powerpoint/2010/main" val="4236072383"/>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92D9C39-2922-43B2-AA69-45EE71791D49}" type="slidenum">
              <a:rPr lang="en-US"/>
              <a:pPr eaLnBrk="1" hangingPunct="1"/>
              <a:t>1</a:t>
            </a:fld>
            <a:endParaRPr lang="en-US"/>
          </a:p>
        </p:txBody>
      </p:sp>
      <p:sp>
        <p:nvSpPr>
          <p:cNvPr id="17411"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Notes Placeholder 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Today, both the public and private sector face a real challenge.  How do you take a 20</a:t>
            </a:r>
            <a:r>
              <a:rPr lang="en-US" baseline="30000" smtClean="0">
                <a:ea typeface="ＭＳ Ｐゴシック" pitchFamily="34" charset="-128"/>
              </a:rPr>
              <a:t>th</a:t>
            </a:r>
            <a:r>
              <a:rPr lang="en-US" smtClean="0">
                <a:ea typeface="ＭＳ Ｐゴシック" pitchFamily="34" charset="-128"/>
              </a:rPr>
              <a:t> Century model of doing business or policing a community and reform it to meet the demands of a 21</a:t>
            </a:r>
            <a:r>
              <a:rPr lang="en-US" baseline="30000" smtClean="0">
                <a:ea typeface="ＭＳ Ｐゴシック" pitchFamily="34" charset="-128"/>
              </a:rPr>
              <a:t>st</a:t>
            </a:r>
            <a:r>
              <a:rPr lang="en-US" smtClean="0">
                <a:ea typeface="ＭＳ Ｐゴシック" pitchFamily="34" charset="-128"/>
              </a:rPr>
              <a:t> Century society?</a:t>
            </a:r>
          </a:p>
          <a:p>
            <a:r>
              <a:rPr lang="en-US" smtClean="0">
                <a:ea typeface="ＭＳ Ｐゴシック" pitchFamily="34" charset="-128"/>
              </a:rPr>
              <a:t> </a:t>
            </a:r>
          </a:p>
          <a:p>
            <a:r>
              <a:rPr lang="en-US" smtClean="0">
                <a:ea typeface="ＭＳ Ｐゴシック" pitchFamily="34" charset="-128"/>
              </a:rPr>
              <a:t>With business, we can adapt and change, but in the public sector, change is often difficult.  </a:t>
            </a:r>
          </a:p>
          <a:p>
            <a:r>
              <a:rPr lang="en-US" smtClean="0">
                <a:ea typeface="ＭＳ Ｐゴシック" pitchFamily="34" charset="-128"/>
              </a:rPr>
              <a:t> </a:t>
            </a:r>
          </a:p>
          <a:p>
            <a:r>
              <a:rPr lang="en-US" smtClean="0">
                <a:ea typeface="ＭＳ Ｐゴシック" pitchFamily="34" charset="-128"/>
              </a:rPr>
              <a:t>And this largely stems from the growing structural problems inherited from a century old structural model.</a:t>
            </a:r>
          </a:p>
          <a:p>
            <a:r>
              <a:rPr lang="en-US" smtClean="0">
                <a:ea typeface="ＭＳ Ｐゴシック" pitchFamily="34" charset="-128"/>
              </a:rPr>
              <a:t> </a:t>
            </a:r>
          </a:p>
          <a:p>
            <a:r>
              <a:rPr lang="en-US" smtClean="0">
                <a:ea typeface="ＭＳ Ｐゴシック" pitchFamily="34" charset="-128"/>
              </a:rPr>
              <a:t>But the thing is, this isn</a:t>
            </a:r>
            <a:r>
              <a:rPr lang="ja-JP" altLang="en-US" smtClean="0">
                <a:ea typeface="ＭＳ Ｐゴシック" pitchFamily="34" charset="-128"/>
              </a:rPr>
              <a:t>’</a:t>
            </a:r>
            <a:r>
              <a:rPr lang="en-US" altLang="ja-JP" smtClean="0">
                <a:ea typeface="ＭＳ Ｐゴシック" pitchFamily="34" charset="-128"/>
              </a:rPr>
              <a:t>t just a public sector problem. </a:t>
            </a:r>
            <a:endParaRPr lang="en-US" smtClean="0">
              <a:ea typeface="ＭＳ Ｐゴシック" pitchFamily="34" charset="-128"/>
            </a:endParaRPr>
          </a:p>
        </p:txBody>
      </p:sp>
      <p:sp>
        <p:nvSpPr>
          <p:cNvPr id="17413" name="Date Placeholder 10"/>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A98C811-2D10-42EF-8282-2A8B25F8CDEF}" type="datetime1">
              <a:rPr lang="en-US"/>
              <a:pPr eaLnBrk="1" hangingPunct="1"/>
              <a:t>5/3/2012</a:t>
            </a:fld>
            <a:endParaRPr lang="en-US"/>
          </a:p>
        </p:txBody>
      </p:sp>
      <p:sp>
        <p:nvSpPr>
          <p:cNvPr id="17414" name="Header Placeholder 1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As part of our partnerships, we offer resources in various forms—from technology to expertise to playing a vital role of connecting and sharing information.</a:t>
            </a:r>
          </a:p>
          <a:p>
            <a:r>
              <a:rPr lang="en-US" smtClean="0">
                <a:ea typeface="ＭＳ Ｐゴシック" pitchFamily="34" charset="-128"/>
              </a:rPr>
              <a:t> </a:t>
            </a:r>
          </a:p>
        </p:txBody>
      </p:sp>
      <p:sp>
        <p:nvSpPr>
          <p:cNvPr id="26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66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118DDF4-92FB-4D2B-AD7D-74902660819D}" type="datetime1">
              <a:rPr lang="en-US"/>
              <a:pPr eaLnBrk="1" hangingPunct="1"/>
              <a:t>5/3/2012</a:t>
            </a:fld>
            <a:endParaRPr lang="en-US"/>
          </a:p>
        </p:txBody>
      </p:sp>
      <p:sp>
        <p:nvSpPr>
          <p:cNvPr id="266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105BDA1-DCA0-468F-AA61-C4AD30CB7FFB}" type="slidenum">
              <a:rPr lang="en-US"/>
              <a:pPr eaLnBrk="1" hangingPunct="1"/>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We</a:t>
            </a:r>
            <a:r>
              <a:rPr lang="ja-JP" altLang="en-US" smtClean="0">
                <a:ea typeface="ＭＳ Ｐゴシック" pitchFamily="34" charset="-128"/>
              </a:rPr>
              <a:t>’</a:t>
            </a:r>
            <a:r>
              <a:rPr lang="en-US" altLang="ja-JP" smtClean="0">
                <a:ea typeface="ＭＳ Ｐゴシック" pitchFamily="34" charset="-128"/>
              </a:rPr>
              <a:t>ve built many partnerships—and created Safe City Projects in 20+ communities.</a:t>
            </a:r>
            <a:endParaRPr lang="en-US" smtClean="0">
              <a:ea typeface="ＭＳ Ｐゴシック" pitchFamily="34" charset="-128"/>
            </a:endParaRPr>
          </a:p>
        </p:txBody>
      </p:sp>
      <p:sp>
        <p:nvSpPr>
          <p:cNvPr id="276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76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EA89832-C02C-4A26-88D3-7C2FBDCE60DF}" type="datetime1">
              <a:rPr lang="en-US"/>
              <a:pPr eaLnBrk="1" hangingPunct="1"/>
              <a:t>5/3/2012</a:t>
            </a:fld>
            <a:endParaRPr lang="en-US"/>
          </a:p>
        </p:txBody>
      </p:sp>
      <p:sp>
        <p:nvSpPr>
          <p:cNvPr id="276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FCE0F49-F464-475D-91A5-B2B792BAF1A1}" type="slidenum">
              <a:rPr lang="en-US"/>
              <a:pPr eaLnBrk="1" hangingPunct="1"/>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000" smtClean="0">
                <a:ea typeface="ＭＳ Ｐゴシック" pitchFamily="34" charset="-128"/>
              </a:rPr>
              <a:t>Shared responsibility</a:t>
            </a:r>
          </a:p>
          <a:p>
            <a:pPr>
              <a:lnSpc>
                <a:spcPct val="90000"/>
              </a:lnSpc>
            </a:pPr>
            <a:r>
              <a:rPr lang="en-US" sz="1000" smtClean="0">
                <a:ea typeface="ＭＳ Ｐゴシック" pitchFamily="34" charset="-128"/>
              </a:rPr>
              <a:t>PPP</a:t>
            </a:r>
          </a:p>
          <a:p>
            <a:pPr>
              <a:lnSpc>
                <a:spcPct val="90000"/>
              </a:lnSpc>
            </a:pPr>
            <a:r>
              <a:rPr lang="en-US" sz="1000" smtClean="0">
                <a:ea typeface="ＭＳ Ｐゴシック" pitchFamily="34" charset="-128"/>
              </a:rPr>
              <a:t>Compton </a:t>
            </a:r>
          </a:p>
          <a:p>
            <a:pPr>
              <a:lnSpc>
                <a:spcPct val="90000"/>
              </a:lnSpc>
            </a:pPr>
            <a:r>
              <a:rPr lang="en-US" sz="1000" smtClean="0">
                <a:ea typeface="ＭＳ Ｐゴシック" pitchFamily="34" charset="-128"/>
              </a:rPr>
              <a:t>DOJ COPS Booklet</a:t>
            </a:r>
            <a:endParaRPr lang="en-US" smtClean="0">
              <a:ea typeface="ＭＳ Ｐゴシック" pitchFamily="34" charset="-128"/>
            </a:endParaRPr>
          </a:p>
        </p:txBody>
      </p:sp>
      <p:sp>
        <p:nvSpPr>
          <p:cNvPr id="286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86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F2E4036-C107-48F1-95F9-0CE60600B2CA}" type="datetime1">
              <a:rPr lang="en-US"/>
              <a:pPr eaLnBrk="1" hangingPunct="1"/>
              <a:t>5/3/2012</a:t>
            </a:fld>
            <a:endParaRPr lang="en-US"/>
          </a:p>
        </p:txBody>
      </p:sp>
      <p:sp>
        <p:nvSpPr>
          <p:cNvPr id="286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0FE3BC6-1307-46B0-BF38-59B1EADB164B}" type="slidenum">
              <a:rPr lang="en-US"/>
              <a:pPr eaLnBrk="1" hangingPunct="1"/>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E6D33DF-DC1A-4D65-88C2-ABC3D9C693BF}" type="slidenum">
              <a:rPr lang="en-US"/>
              <a:pPr eaLnBrk="1" hangingPunct="1"/>
              <a:t>13</a:t>
            </a:fld>
            <a:endParaRPr lang="en-US"/>
          </a:p>
        </p:txBody>
      </p:sp>
      <p:sp>
        <p:nvSpPr>
          <p:cNvPr id="297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37BA93-6E5B-4AAA-A17F-149B4E2CE948}" type="datetime1">
              <a:rPr lang="en-US"/>
              <a:pPr eaLnBrk="1" hangingPunct="1"/>
              <a:t>5/3/2012</a:t>
            </a:fld>
            <a:endParaRPr lang="en-US"/>
          </a:p>
        </p:txBody>
      </p:sp>
      <p:sp>
        <p:nvSpPr>
          <p:cNvPr id="29702"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D1B5A7D-72AF-4AE5-83C7-B3CD5C0D6037}" type="slidenum">
              <a:rPr lang="en-US"/>
              <a:pPr eaLnBrk="1" hangingPunct="1"/>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ea typeface="ＭＳ Ｐゴシック" pitchFamily="34" charset="-128"/>
              </a:rPr>
              <a:t> Our guests consider many things when deciding where to shop and safety is one of them. </a:t>
            </a:r>
          </a:p>
          <a:p>
            <a:pPr>
              <a:buFontTx/>
              <a:buChar char="•"/>
            </a:pPr>
            <a:r>
              <a:rPr lang="en-US" smtClean="0">
                <a:ea typeface="ＭＳ Ｐゴシック" pitchFamily="34" charset="-128"/>
              </a:rPr>
              <a:t>She may ask, </a:t>
            </a:r>
            <a:r>
              <a:rPr lang="ja-JP" altLang="en-US" smtClean="0">
                <a:ea typeface="ＭＳ Ｐゴシック" pitchFamily="34" charset="-128"/>
              </a:rPr>
              <a:t>“</a:t>
            </a:r>
            <a:r>
              <a:rPr lang="en-US" altLang="ja-JP" smtClean="0">
                <a:ea typeface="ＭＳ Ｐゴシック" pitchFamily="34" charset="-128"/>
              </a:rPr>
              <a:t>Is my family safe while shopping at Target? Can I get essential vaccinations from my Target store? What is Target doing to help my community be safer?</a:t>
            </a:r>
            <a:r>
              <a:rPr lang="ja-JP" altLang="en-US" smtClean="0">
                <a:ea typeface="ＭＳ Ｐゴシック" pitchFamily="34" charset="-128"/>
              </a:rPr>
              <a:t>”</a:t>
            </a:r>
            <a:endParaRPr lang="en-US" altLang="ja-JP" smtClean="0">
              <a:ea typeface="ＭＳ Ｐゴシック" pitchFamily="34" charset="-128"/>
            </a:endParaRPr>
          </a:p>
          <a:p>
            <a:pPr>
              <a:buFontTx/>
              <a:buChar char="•"/>
            </a:pPr>
            <a:r>
              <a:rPr lang="en-US" smtClean="0">
                <a:ea typeface="ＭＳ Ｐゴシック" pitchFamily="34" charset="-128"/>
              </a:rPr>
              <a:t> Safety is a core aspect of our brand</a:t>
            </a:r>
          </a:p>
          <a:p>
            <a:pPr>
              <a:buFontTx/>
              <a:buChar char="•"/>
            </a:pPr>
            <a:r>
              <a:rPr lang="en-US" smtClean="0">
                <a:ea typeface="ＭＳ Ｐゴシック" pitchFamily="34" charset="-128"/>
              </a:rPr>
              <a:t> Guests, team members and shareholders continue to see/learn how having a Target in their community makes it safer.</a:t>
            </a:r>
          </a:p>
          <a:p>
            <a:endParaRPr lang="en-US"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529A622-0506-4374-8EA3-5E8D7A0F6D38}" type="slidenum">
              <a:rPr lang="en-US"/>
              <a:pPr eaLnBrk="1" hangingPunct="1"/>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mtClean="0">
                <a:ea typeface="ＭＳ Ｐゴシック" pitchFamily="34" charset="-128"/>
              </a:rPr>
              <a:t>But like any business we have limited resources, and the less resources we have available the more risk we take on for our stores.  So we had to find ways to address the risk/resource gap.</a:t>
            </a:r>
          </a:p>
          <a:p>
            <a:pPr>
              <a:lnSpc>
                <a:spcPct val="90000"/>
              </a:lnSpc>
            </a:pPr>
            <a:endParaRPr lang="en-US" b="1" smtClean="0">
              <a:ea typeface="ＭＳ Ｐゴシック" pitchFamily="34" charset="-128"/>
            </a:endParaRPr>
          </a:p>
          <a:p>
            <a:pPr>
              <a:lnSpc>
                <a:spcPct val="90000"/>
              </a:lnSpc>
            </a:pPr>
            <a:r>
              <a:rPr lang="en-US" b="1" smtClean="0">
                <a:ea typeface="ＭＳ Ｐゴシック" pitchFamily="34" charset="-128"/>
              </a:rPr>
              <a:t>Addressing the Risk/Resource Gap</a:t>
            </a:r>
          </a:p>
          <a:p>
            <a:pPr>
              <a:lnSpc>
                <a:spcPct val="90000"/>
              </a:lnSpc>
              <a:buFontTx/>
              <a:buChar char="•"/>
            </a:pPr>
            <a:r>
              <a:rPr lang="en-US" b="1" smtClean="0">
                <a:ea typeface="ＭＳ Ｐゴシック" pitchFamily="34" charset="-128"/>
              </a:rPr>
              <a:t> As with any business or organization there are gaps in our resources that challenge our ability to effectively mitigate risk.</a:t>
            </a:r>
          </a:p>
          <a:p>
            <a:pPr>
              <a:lnSpc>
                <a:spcPct val="90000"/>
              </a:lnSpc>
              <a:buFontTx/>
              <a:buChar char="•"/>
            </a:pPr>
            <a:r>
              <a:rPr lang="en-US" b="1" smtClean="0">
                <a:ea typeface="ＭＳ Ｐゴシック" pitchFamily="34" charset="-128"/>
              </a:rPr>
              <a:t>To address this gap we focus on four key levers: talent, information, technology and partnerships - which we</a:t>
            </a:r>
            <a:r>
              <a:rPr lang="ja-JP" altLang="en-US" b="1" smtClean="0">
                <a:ea typeface="ＭＳ Ｐゴシック" pitchFamily="34" charset="-128"/>
              </a:rPr>
              <a:t>’</a:t>
            </a:r>
            <a:r>
              <a:rPr lang="en-US" altLang="ja-JP" b="1" smtClean="0">
                <a:ea typeface="ＭＳ Ｐゴシック" pitchFamily="34" charset="-128"/>
              </a:rPr>
              <a:t>ve found to be the most effective way to address risk with limited resources.</a:t>
            </a:r>
          </a:p>
          <a:p>
            <a:pPr>
              <a:lnSpc>
                <a:spcPct val="90000"/>
              </a:lnSpc>
            </a:pPr>
            <a:endParaRPr lang="en-US" b="1" smtClean="0">
              <a:ea typeface="ＭＳ Ｐゴシック" pitchFamily="34" charset="-128"/>
            </a:endParaRPr>
          </a:p>
          <a:p>
            <a:pPr>
              <a:lnSpc>
                <a:spcPct val="90000"/>
              </a:lnSpc>
              <a:buFontTx/>
              <a:buChar char="•"/>
            </a:pPr>
            <a:r>
              <a:rPr lang="en-US" smtClean="0">
                <a:ea typeface="ＭＳ Ｐゴシック" pitchFamily="34" charset="-128"/>
              </a:rPr>
              <a:t>Talent: we have a diverse group of people working to address security risks to the company – people with backgrounds in finance, analytics and technology.</a:t>
            </a:r>
          </a:p>
          <a:p>
            <a:pPr>
              <a:lnSpc>
                <a:spcPct val="90000"/>
              </a:lnSpc>
              <a:buFontTx/>
              <a:buChar char="•"/>
            </a:pPr>
            <a:r>
              <a:rPr lang="en-US" smtClean="0">
                <a:ea typeface="ＭＳ Ｐゴシック" pitchFamily="34" charset="-128"/>
              </a:rPr>
              <a:t>Information sharing: we</a:t>
            </a:r>
            <a:r>
              <a:rPr lang="ja-JP" altLang="en-US" smtClean="0">
                <a:ea typeface="ＭＳ Ｐゴシック" pitchFamily="34" charset="-128"/>
              </a:rPr>
              <a:t>’</a:t>
            </a:r>
            <a:r>
              <a:rPr lang="en-US" altLang="ja-JP" smtClean="0">
                <a:ea typeface="ＭＳ Ｐゴシック" pitchFamily="34" charset="-128"/>
              </a:rPr>
              <a:t>ve begun to adapt technology and use it more proactively to support safe and secure environments at our facilities and establish connections between related crimes.</a:t>
            </a:r>
          </a:p>
          <a:p>
            <a:pPr>
              <a:lnSpc>
                <a:spcPct val="90000"/>
              </a:lnSpc>
              <a:buFontTx/>
              <a:buChar char="•"/>
            </a:pPr>
            <a:r>
              <a:rPr lang="en-US" smtClean="0">
                <a:ea typeface="ＭＳ Ｐゴシック" pitchFamily="34" charset="-128"/>
              </a:rPr>
              <a:t>Technology: Another important facet to successful risk management is information access and sharing, including intelligence, analytics and all forms of data.</a:t>
            </a:r>
          </a:p>
          <a:p>
            <a:pPr>
              <a:lnSpc>
                <a:spcPct val="90000"/>
              </a:lnSpc>
              <a:buFontTx/>
              <a:buChar char="•"/>
            </a:pPr>
            <a:r>
              <a:rPr lang="en-US" smtClean="0">
                <a:ea typeface="ＭＳ Ｐゴシック" pitchFamily="34" charset="-128"/>
              </a:rPr>
              <a:t>Partnerships:</a:t>
            </a:r>
          </a:p>
          <a:p>
            <a:pPr lvl="1">
              <a:lnSpc>
                <a:spcPct val="90000"/>
              </a:lnSpc>
              <a:buFontTx/>
              <a:buChar char="•"/>
            </a:pPr>
            <a:r>
              <a:rPr lang="en-US" smtClean="0">
                <a:ea typeface="ＭＳ Ｐゴシック" pitchFamily="34" charset="-128"/>
              </a:rPr>
              <a:t>Partnerships complete an effective security risk management structure.</a:t>
            </a:r>
          </a:p>
          <a:p>
            <a:pPr lvl="1">
              <a:lnSpc>
                <a:spcPct val="90000"/>
              </a:lnSpc>
              <a:buFontTx/>
              <a:buChar char="•"/>
            </a:pPr>
            <a:r>
              <a:rPr lang="en-US" smtClean="0">
                <a:ea typeface="ＭＳ Ｐゴシック" pitchFamily="34" charset="-128"/>
              </a:rPr>
              <a:t>Private citizens, businesses and police must collaborate to make communities safer.</a:t>
            </a:r>
          </a:p>
          <a:p>
            <a:pPr lvl="1">
              <a:lnSpc>
                <a:spcPct val="90000"/>
              </a:lnSpc>
              <a:buFontTx/>
              <a:buChar char="•"/>
            </a:pPr>
            <a:r>
              <a:rPr lang="en-US" smtClean="0">
                <a:ea typeface="ＭＳ Ｐゴシック" pitchFamily="34" charset="-128"/>
              </a:rPr>
              <a:t>Our intent isn</a:t>
            </a:r>
            <a:r>
              <a:rPr lang="ja-JP" altLang="en-US" smtClean="0">
                <a:ea typeface="ＭＳ Ｐゴシック" pitchFamily="34" charset="-128"/>
              </a:rPr>
              <a:t>’</a:t>
            </a:r>
            <a:r>
              <a:rPr lang="en-US" altLang="ja-JP" smtClean="0">
                <a:ea typeface="ＭＳ Ｐゴシック" pitchFamily="34" charset="-128"/>
              </a:rPr>
              <a:t>t to be the center of these programs, it</a:t>
            </a:r>
            <a:r>
              <a:rPr lang="ja-JP" altLang="en-US" smtClean="0">
                <a:ea typeface="ＭＳ Ｐゴシック" pitchFamily="34" charset="-128"/>
              </a:rPr>
              <a:t>’</a:t>
            </a:r>
            <a:r>
              <a:rPr lang="en-US" altLang="ja-JP" smtClean="0">
                <a:ea typeface="ＭＳ Ｐゴシック" pitchFamily="34" charset="-128"/>
              </a:rPr>
              <a:t>s to be a model or catalyst so other companies can see the role they can play and step in to make a change.</a:t>
            </a:r>
            <a:endParaRPr lang="en-US" smtClean="0">
              <a:ea typeface="ＭＳ Ｐゴシック" pitchFamily="34" charset="-128"/>
            </a:endParaRPr>
          </a:p>
        </p:txBody>
      </p:sp>
      <p:sp>
        <p:nvSpPr>
          <p:cNvPr id="204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04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C6B2B7E-AEC4-4442-9097-9A25A32BF4AD}" type="datetime1">
              <a:rPr lang="en-US"/>
              <a:pPr eaLnBrk="1" hangingPunct="1"/>
              <a:t>5/3/2012</a:t>
            </a:fld>
            <a:endParaRPr lang="en-US"/>
          </a:p>
        </p:txBody>
      </p:sp>
      <p:sp>
        <p:nvSpPr>
          <p:cNvPr id="204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95EFCA7-7024-4A6B-9DEC-5258C31169F8}" type="slidenum">
              <a:rPr lang="en-US"/>
              <a:pPr eaLnBrk="1" hangingPunct="1"/>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ea typeface="ＭＳ Ｐゴシック" pitchFamily="34" charset="-128"/>
              </a:rPr>
              <a:t>Public/private partnership programs</a:t>
            </a:r>
            <a:r>
              <a:rPr lang="en-US" sz="1000" smtClean="0">
                <a:ea typeface="ＭＳ Ｐゴシック" pitchFamily="34" charset="-128"/>
              </a:rPr>
              <a:t> </a:t>
            </a:r>
            <a:endParaRPr lang="en-US" sz="1400" smtClean="0">
              <a:ea typeface="ＭＳ Ｐゴシック" pitchFamily="34" charset="-128"/>
            </a:endParaRPr>
          </a:p>
          <a:p>
            <a:r>
              <a:rPr lang="en-US" smtClean="0">
                <a:ea typeface="ＭＳ Ｐゴシック" pitchFamily="34" charset="-128"/>
              </a:rPr>
              <a:t>Target is an active partner.  Our innovative partnerships help create effective public safety solutions by sharing ideas that help prevent crime and prepare communities for disaster.</a:t>
            </a:r>
            <a:endParaRPr lang="en-US" sz="1400" smtClean="0">
              <a:ea typeface="ＭＳ Ｐゴシック" pitchFamily="34" charset="-128"/>
            </a:endParaRPr>
          </a:p>
          <a:p>
            <a:pPr marL="0" lvl="1"/>
            <a:endParaRPr lang="en-US" smtClean="0">
              <a:ea typeface="ＭＳ Ｐゴシック" pitchFamily="34" charset="-128"/>
            </a:endParaRPr>
          </a:p>
          <a:p>
            <a:pPr marL="0" lvl="1"/>
            <a:r>
              <a:rPr lang="en-US" smtClean="0">
                <a:ea typeface="ＭＳ Ｐゴシック" pitchFamily="34" charset="-128"/>
              </a:rPr>
              <a:t>Traditionally, interactions among law enforcement and retail security groups have taken place under less than positive circumstances. However, our focus on the safety of our team members and guests and our track record of taking an active role in community safety, have enabled us to build trust with our police partners.</a:t>
            </a:r>
            <a:endParaRPr lang="en-US" u="sng" smtClean="0">
              <a:ea typeface="ＭＳ Ｐゴシック" pitchFamily="34" charset="-128"/>
            </a:endParaRPr>
          </a:p>
          <a:p>
            <a:pPr marL="0" lvl="1"/>
            <a:endParaRPr lang="en-US" sz="1400" smtClean="0">
              <a:ea typeface="ＭＳ Ｐゴシック" pitchFamily="34" charset="-128"/>
            </a:endParaRPr>
          </a:p>
          <a:p>
            <a:endParaRPr lang="en-US" smtClean="0">
              <a:ea typeface="ＭＳ Ｐゴシック" pitchFamily="34" charset="-128"/>
            </a:endParaRPr>
          </a:p>
        </p:txBody>
      </p:sp>
      <p:sp>
        <p:nvSpPr>
          <p:cNvPr id="215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1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47DAE-A3A0-444E-BAAA-7B546E014ADD}" type="datetime1">
              <a:rPr lang="en-US"/>
              <a:pPr eaLnBrk="1" hangingPunct="1"/>
              <a:t>5/3/2012</a:t>
            </a:fld>
            <a:endParaRPr lang="en-US"/>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CDBDB7D-FF2C-478B-A722-FCA16388BC88}" type="slidenum">
              <a:rPr lang="en-US"/>
              <a:pPr eaLnBrk="1" hangingPunct="1"/>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And ultimately, one formal way we found that really works is with our Target and Blue partnership efforts.</a:t>
            </a:r>
          </a:p>
          <a:p>
            <a:endParaRPr lang="en-US" smtClean="0">
              <a:ea typeface="ＭＳ Ｐゴシック" pitchFamily="34" charset="-128"/>
            </a:endParaRPr>
          </a:p>
          <a:p>
            <a:r>
              <a:rPr lang="en-US" smtClean="0">
                <a:ea typeface="ＭＳ Ｐゴシック" pitchFamily="34" charset="-128"/>
              </a:rPr>
              <a:t>Since 1990, Target has supported local law enforcement and public safety agencies across the country by sharing resources and expertise to help build safer, more vibrant communities. We call this partnership effort Target &amp; BLUE® - a public safety partnership to strengthen neighborhoods across the country. </a:t>
            </a:r>
          </a:p>
          <a:p>
            <a:endParaRPr lang="en-US" smtClean="0">
              <a:ea typeface="ＭＳ Ｐゴシック" pitchFamily="34" charset="-128"/>
            </a:endParaRPr>
          </a:p>
          <a:p>
            <a:r>
              <a:rPr lang="en-US" smtClean="0">
                <a:ea typeface="ＭＳ Ｐゴシック" pitchFamily="34" charset="-128"/>
              </a:rPr>
              <a:t>Target &amp; BLUE is part of Target</a:t>
            </a:r>
            <a:r>
              <a:rPr lang="ja-JP" altLang="en-US" smtClean="0">
                <a:ea typeface="ＭＳ Ｐゴシック" pitchFamily="34" charset="-128"/>
              </a:rPr>
              <a:t>’</a:t>
            </a:r>
            <a:r>
              <a:rPr lang="en-US" altLang="ja-JP" smtClean="0">
                <a:ea typeface="ＭＳ Ｐゴシック" pitchFamily="34" charset="-128"/>
              </a:rPr>
              <a:t>s commitment to innovative philanthropy. It</a:t>
            </a:r>
            <a:r>
              <a:rPr lang="ja-JP" altLang="en-US" smtClean="0">
                <a:ea typeface="ＭＳ Ｐゴシック" pitchFamily="34" charset="-128"/>
              </a:rPr>
              <a:t>’</a:t>
            </a:r>
            <a:r>
              <a:rPr lang="en-US" altLang="ja-JP" smtClean="0">
                <a:ea typeface="ＭＳ Ｐゴシック" pitchFamily="34" charset="-128"/>
              </a:rPr>
              <a:t>s about more than simply writing a check. It</a:t>
            </a:r>
            <a:r>
              <a:rPr lang="ja-JP" altLang="en-US" smtClean="0">
                <a:ea typeface="ＭＳ Ｐゴシック" pitchFamily="34" charset="-128"/>
              </a:rPr>
              <a:t>’</a:t>
            </a:r>
            <a:r>
              <a:rPr lang="en-US" altLang="ja-JP" smtClean="0">
                <a:ea typeface="ＭＳ Ｐゴシック" pitchFamily="34" charset="-128"/>
              </a:rPr>
              <a:t>s about partnering with local law enforcement and criminal justice organizations to address safety issues impacting our guests, team members and communities. </a:t>
            </a:r>
          </a:p>
          <a:p>
            <a:endParaRPr lang="en-US" smtClean="0">
              <a:ea typeface="ＭＳ Ｐゴシック" pitchFamily="34" charset="-128"/>
            </a:endParaRPr>
          </a:p>
          <a:p>
            <a:r>
              <a:rPr lang="en-US" smtClean="0">
                <a:ea typeface="ＭＳ Ｐゴシック" pitchFamily="34" charset="-128"/>
              </a:rPr>
              <a:t>We are passionate about the importance of public/private partnerships in everything we do. Law enforcement has always been a critical partner for Target as our highest priority is to provide a safe and secure working and shopping experience for our team members and guests. </a:t>
            </a:r>
          </a:p>
          <a:p>
            <a:endParaRPr lang="en-US" smtClean="0">
              <a:ea typeface="ＭＳ Ｐゴシック" pitchFamily="34" charset="-128"/>
            </a:endParaRPr>
          </a:p>
          <a:p>
            <a:r>
              <a:rPr lang="en-US" smtClean="0">
                <a:ea typeface="ＭＳ Ｐゴシック" pitchFamily="34" charset="-128"/>
              </a:rPr>
              <a:t>Target has significant security resources, from team members to technology. We believe that by sharing those resources and our expertise, together we build safer, more vibrant communities. </a:t>
            </a:r>
          </a:p>
          <a:p>
            <a:endParaRPr lang="en-US" smtClean="0">
              <a:ea typeface="ＭＳ Ｐゴシック" pitchFamily="34" charset="-128"/>
            </a:endParaRPr>
          </a:p>
        </p:txBody>
      </p:sp>
      <p:sp>
        <p:nvSpPr>
          <p:cNvPr id="225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25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4D0550A-BF72-4188-8848-505C51B3275F}" type="datetime1">
              <a:rPr lang="en-US"/>
              <a:pPr eaLnBrk="1" hangingPunct="1"/>
              <a:t>5/3/2012</a:t>
            </a:fld>
            <a:endParaRPr lang="en-US"/>
          </a:p>
        </p:txBody>
      </p:sp>
      <p:sp>
        <p:nvSpPr>
          <p:cNvPr id="225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CAEDAD-7EF0-45B7-B702-9E01D5D4548B}" type="slidenum">
              <a:rPr lang="en-US"/>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ea typeface="ＭＳ Ｐゴシック" pitchFamily="34" charset="-128"/>
              </a:rPr>
              <a:t>Strong community citizenship is part of our company</a:t>
            </a:r>
            <a:r>
              <a:rPr lang="en-US" altLang="en-US" smtClean="0">
                <a:ea typeface="ＭＳ Ｐゴシック" pitchFamily="34" charset="-128"/>
              </a:rPr>
              <a:t>’</a:t>
            </a:r>
            <a:r>
              <a:rPr lang="en-US" smtClean="0">
                <a:ea typeface="ＭＳ Ｐゴシック" pitchFamily="34" charset="-128"/>
              </a:rPr>
              <a:t>s DNA.</a:t>
            </a:r>
          </a:p>
          <a:p>
            <a:pPr>
              <a:buFontTx/>
              <a:buChar char="•"/>
            </a:pPr>
            <a:r>
              <a:rPr lang="en-US" smtClean="0">
                <a:ea typeface="ＭＳ Ｐゴシック" pitchFamily="34" charset="-128"/>
              </a:rPr>
              <a:t>Since 1946, Target has given 5 percent of its income to enrich the communities we serve. Today, that giving equals more than $3 million every week.</a:t>
            </a:r>
          </a:p>
          <a:p>
            <a:pPr lvl="1">
              <a:buFontTx/>
              <a:buChar char="•"/>
            </a:pPr>
            <a:r>
              <a:rPr lang="en-US" smtClean="0">
                <a:ea typeface="ＭＳ Ｐゴシック" pitchFamily="34" charset="-128"/>
              </a:rPr>
              <a:t>Community giving is good for business and it</a:t>
            </a:r>
            <a:r>
              <a:rPr lang="en-US" altLang="en-US" smtClean="0">
                <a:ea typeface="ＭＳ Ｐゴシック" pitchFamily="34" charset="-128"/>
              </a:rPr>
              <a:t>’</a:t>
            </a:r>
            <a:r>
              <a:rPr lang="en-US" smtClean="0">
                <a:ea typeface="ＭＳ Ｐゴシック" pitchFamily="34" charset="-128"/>
              </a:rPr>
              <a:t>s the right thing to do. We hope our commitment to giving inspires other companies to support philanthropic projects in their communities. </a:t>
            </a:r>
            <a:endParaRPr lang="en-US" sz="1400" smtClean="0">
              <a:ea typeface="ＭＳ Ｐゴシック" pitchFamily="34" charset="-128"/>
            </a:endParaRPr>
          </a:p>
          <a:p>
            <a:pPr lvl="1">
              <a:buFontTx/>
              <a:buChar char="•"/>
            </a:pPr>
            <a:r>
              <a:rPr lang="en-US" smtClean="0">
                <a:ea typeface="ＭＳ Ｐゴシック" pitchFamily="34" charset="-128"/>
              </a:rPr>
              <a:t>Our giving helps us to make connections with our team members and guests. Our team members enjoy working for a company that gives back to the community. </a:t>
            </a:r>
          </a:p>
          <a:p>
            <a:pPr lvl="1">
              <a:buFontTx/>
              <a:buChar char="•"/>
            </a:pPr>
            <a:r>
              <a:rPr lang="en-US" smtClean="0">
                <a:ea typeface="ＭＳ Ｐゴシック" pitchFamily="34" charset="-128"/>
              </a:rPr>
              <a:t>Our guests feel good about shopping at our stores, knowing that they</a:t>
            </a:r>
            <a:r>
              <a:rPr lang="en-US" altLang="en-US" smtClean="0">
                <a:ea typeface="ＭＳ Ｐゴシック" pitchFamily="34" charset="-128"/>
              </a:rPr>
              <a:t>’</a:t>
            </a:r>
            <a:r>
              <a:rPr lang="en-US" smtClean="0">
                <a:ea typeface="ＭＳ Ｐゴシック" pitchFamily="34" charset="-128"/>
              </a:rPr>
              <a:t>re helping kids learn and communities thrive every single time they shop at Target. </a:t>
            </a:r>
            <a:endParaRPr lang="en-US" sz="1400" smtClean="0">
              <a:ea typeface="ＭＳ Ｐゴシック" pitchFamily="34" charset="-128"/>
            </a:endParaRPr>
          </a:p>
          <a:p>
            <a:pPr lvl="1">
              <a:buFontTx/>
              <a:buChar char="•"/>
            </a:pPr>
            <a:r>
              <a:rPr lang="en-US" smtClean="0">
                <a:ea typeface="ＭＳ Ｐゴシック" pitchFamily="34" charset="-128"/>
              </a:rPr>
              <a:t>Target</a:t>
            </a:r>
            <a:r>
              <a:rPr lang="en-US" altLang="en-US" smtClean="0">
                <a:ea typeface="ＭＳ Ｐゴシック" pitchFamily="34" charset="-128"/>
              </a:rPr>
              <a:t>’</a:t>
            </a:r>
            <a:r>
              <a:rPr lang="en-US" smtClean="0">
                <a:ea typeface="ＭＳ Ｐゴシック" pitchFamily="34" charset="-128"/>
              </a:rPr>
              <a:t>s commitment to local communities does not waver based on the economic climate – either good or bad. No matter what, we consistently give 5 percent.</a:t>
            </a:r>
            <a:endParaRPr lang="en-US" sz="1400" smtClean="0">
              <a:ea typeface="ＭＳ Ｐゴシック" pitchFamily="34" charset="-128"/>
            </a:endParaRPr>
          </a:p>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3E76118-F4AC-4AA5-95E8-1C04F13FF808}" type="slidenum">
              <a:rPr lang="en-US"/>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4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45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866CED-0D69-409D-B2C3-9053AAA5C3B5}" type="datetime1">
              <a:rPr lang="en-US"/>
              <a:pPr eaLnBrk="1" hangingPunct="1"/>
              <a:t>5/3/2012</a:t>
            </a:fld>
            <a:endParaRPr lang="en-US"/>
          </a:p>
        </p:txBody>
      </p:sp>
      <p:sp>
        <p:nvSpPr>
          <p:cNvPr id="245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0FFC0B7-E1FF-4172-85B8-18545A20289F}"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There are also many benefits to the foundation model for the public sector.</a:t>
            </a:r>
          </a:p>
          <a:p>
            <a:endParaRPr lang="en-US" smtClean="0">
              <a:ea typeface="ＭＳ Ｐゴシック" pitchFamily="34" charset="-128"/>
            </a:endParaRPr>
          </a:p>
          <a:p>
            <a:r>
              <a:rPr lang="en-US" smtClean="0">
                <a:ea typeface="ＭＳ Ｐゴシック" pitchFamily="34" charset="-128"/>
              </a:rPr>
              <a:t>It allows for ways to help beyond money—it allows for sharing of expertise and a way to be a convener between other organizations, public or private.</a:t>
            </a:r>
          </a:p>
          <a:p>
            <a:endParaRPr lang="en-US" smtClean="0">
              <a:ea typeface="ＭＳ Ｐゴシック" pitchFamily="34" charset="-128"/>
            </a:endParaRPr>
          </a:p>
          <a:p>
            <a:endParaRPr lang="en-US" smtClean="0">
              <a:ea typeface="ＭＳ Ｐゴシック" pitchFamily="34" charset="-128"/>
            </a:endParaRPr>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t>BNB_ISMA_063010</a:t>
            </a:r>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89708EE-A940-473B-A0D5-59E63E3508C2}" type="datetime1">
              <a:rPr lang="en-US"/>
              <a:pPr eaLnBrk="1" hangingPunct="1"/>
              <a:t>5/3/2012</a:t>
            </a:fld>
            <a:endParaRPr lang="en-US"/>
          </a:p>
        </p:txBody>
      </p:sp>
      <p:sp>
        <p:nvSpPr>
          <p:cNvPr id="256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8226A9-7B2F-4A7A-8B8A-A5A441DCE8D6}"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a:xfrm>
            <a:off x="685800" y="1938339"/>
            <a:ext cx="7772400" cy="1470025"/>
          </a:xfrm>
        </p:spPr>
        <p:txBody>
          <a:bodyPr anchor="b"/>
          <a:lstStyle>
            <a:lvl1pPr>
              <a:defRPr/>
            </a:lvl1pPr>
          </a:lstStyle>
          <a:p>
            <a:r>
              <a:rPr lang="en-US" smtClean="0"/>
              <a:t>Click to edit Master title style</a:t>
            </a:r>
            <a:endParaRPr lang="en-US"/>
          </a:p>
        </p:txBody>
      </p:sp>
      <p:sp>
        <p:nvSpPr>
          <p:cNvPr id="245763"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fld id="{1AA0B659-5BFA-4A04-856F-7DC7834B0AE7}" type="datetimeFigureOut">
              <a:rPr lang="en-US"/>
              <a:pPr/>
              <a:t>5/3/2012</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a:xfrm>
            <a:off x="6853238" y="6245225"/>
            <a:ext cx="2133600" cy="476250"/>
          </a:xfrm>
        </p:spPr>
        <p:txBody>
          <a:bodyPr/>
          <a:lstStyle>
            <a:lvl1pPr>
              <a:defRPr/>
            </a:lvl1pPr>
          </a:lstStyle>
          <a:p>
            <a:fld id="{B3D1F82A-291E-486B-A296-9731DC99EF4A}" type="slidenum">
              <a:rPr lang="en-US"/>
              <a:pPr/>
              <a:t>‹#›</a:t>
            </a:fld>
            <a:endParaRPr lang="en-US"/>
          </a:p>
        </p:txBody>
      </p:sp>
    </p:spTree>
    <p:extLst>
      <p:ext uri="{BB962C8B-B14F-4D97-AF65-F5344CB8AC3E}">
        <p14:creationId xmlns:p14="http://schemas.microsoft.com/office/powerpoint/2010/main" val="4566059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FF0B073-F829-493E-9F4E-09658B049AA8}" type="datetimeFigureOut">
              <a:rPr lang="en-US"/>
              <a:pPr/>
              <a:t>5/3/2012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C72983-52E5-44B1-B9E7-629E9C93D3BC}" type="slidenum">
              <a:rPr lang="en-US"/>
              <a:pPr/>
              <a:t>‹#›</a:t>
            </a:fld>
            <a:endParaRPr lang="en-US"/>
          </a:p>
        </p:txBody>
      </p:sp>
    </p:spTree>
    <p:extLst>
      <p:ext uri="{BB962C8B-B14F-4D97-AF65-F5344CB8AC3E}">
        <p14:creationId xmlns:p14="http://schemas.microsoft.com/office/powerpoint/2010/main" val="38575153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9" y="274638"/>
            <a:ext cx="6018212"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CC59A05-D990-4D93-B874-D336F208790A}" type="datetimeFigureOut">
              <a:rPr lang="en-US"/>
              <a:pPr/>
              <a:t>5/3/2012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E6EE4E2-43BC-40D2-A4C7-CCE04141CF48}" type="slidenum">
              <a:rPr lang="en-US"/>
              <a:pPr/>
              <a:t>‹#›</a:t>
            </a:fld>
            <a:endParaRPr lang="en-US"/>
          </a:p>
        </p:txBody>
      </p:sp>
    </p:spTree>
    <p:extLst>
      <p:ext uri="{BB962C8B-B14F-4D97-AF65-F5344CB8AC3E}">
        <p14:creationId xmlns:p14="http://schemas.microsoft.com/office/powerpoint/2010/main" val="8632608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B99C227-41F0-4112-812F-6610599B14EC}" type="datetimeFigureOut">
              <a:rPr lang="en-US"/>
              <a:pPr/>
              <a:t>5/3/2012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4EF9D8E-1A63-4A93-9173-4C95799417AC}" type="slidenum">
              <a:rPr lang="en-US"/>
              <a:pPr/>
              <a:t>‹#›</a:t>
            </a:fld>
            <a:endParaRPr lang="en-US"/>
          </a:p>
        </p:txBody>
      </p:sp>
    </p:spTree>
    <p:extLst>
      <p:ext uri="{BB962C8B-B14F-4D97-AF65-F5344CB8AC3E}">
        <p14:creationId xmlns:p14="http://schemas.microsoft.com/office/powerpoint/2010/main" val="39091575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BCF73C9-146F-4E15-B3A7-0C26AC481D6D}" type="datetimeFigureOut">
              <a:rPr lang="en-US"/>
              <a:pPr/>
              <a:t>5/3/2012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B9F059F-A13D-4ACF-9F4C-A611A4DC3E5D}" type="slidenum">
              <a:rPr lang="en-US"/>
              <a:pPr/>
              <a:t>‹#›</a:t>
            </a:fld>
            <a:endParaRPr lang="en-US"/>
          </a:p>
        </p:txBody>
      </p:sp>
    </p:spTree>
    <p:extLst>
      <p:ext uri="{BB962C8B-B14F-4D97-AF65-F5344CB8AC3E}">
        <p14:creationId xmlns:p14="http://schemas.microsoft.com/office/powerpoint/2010/main" val="21570180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9" y="1601788"/>
            <a:ext cx="40370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1788"/>
            <a:ext cx="40370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C555FAF-205E-451F-A593-08E161EE9853}" type="datetimeFigureOut">
              <a:rPr lang="en-US"/>
              <a:pPr/>
              <a:t>5/3/2012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168DD10-F13F-4CAB-B8E4-77D8261563E7}" type="slidenum">
              <a:rPr lang="en-US"/>
              <a:pPr/>
              <a:t>‹#›</a:t>
            </a:fld>
            <a:endParaRPr lang="en-US"/>
          </a:p>
        </p:txBody>
      </p:sp>
    </p:spTree>
    <p:extLst>
      <p:ext uri="{BB962C8B-B14F-4D97-AF65-F5344CB8AC3E}">
        <p14:creationId xmlns:p14="http://schemas.microsoft.com/office/powerpoint/2010/main" val="33196267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26891D8-A42B-452D-9691-AD51F91482D7}" type="datetimeFigureOut">
              <a:rPr lang="en-US"/>
              <a:pPr/>
              <a:t>5/3/2012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270982A-B4DD-4EA3-92DE-291D2208E48F}" type="slidenum">
              <a:rPr lang="en-US"/>
              <a:pPr/>
              <a:t>‹#›</a:t>
            </a:fld>
            <a:endParaRPr lang="en-US"/>
          </a:p>
        </p:txBody>
      </p:sp>
    </p:spTree>
    <p:extLst>
      <p:ext uri="{BB962C8B-B14F-4D97-AF65-F5344CB8AC3E}">
        <p14:creationId xmlns:p14="http://schemas.microsoft.com/office/powerpoint/2010/main" val="18836106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9BDD405-6F68-4F33-BBB5-022E2D6414B5}" type="datetimeFigureOut">
              <a:rPr lang="en-US"/>
              <a:pPr/>
              <a:t>5/3/2012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4C4E7D9-FA96-40EA-B6BB-9179280239B9}" type="slidenum">
              <a:rPr lang="en-US"/>
              <a:pPr/>
              <a:t>‹#›</a:t>
            </a:fld>
            <a:endParaRPr lang="en-US"/>
          </a:p>
        </p:txBody>
      </p:sp>
    </p:spTree>
    <p:extLst>
      <p:ext uri="{BB962C8B-B14F-4D97-AF65-F5344CB8AC3E}">
        <p14:creationId xmlns:p14="http://schemas.microsoft.com/office/powerpoint/2010/main" val="4487710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D034DAE-D070-4E65-834E-0990856E9E2D}" type="datetimeFigureOut">
              <a:rPr lang="en-US"/>
              <a:pPr/>
              <a:t>5/3/2012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3EBA85F-CAD2-40FC-96B8-9AAE5A6651D9}" type="slidenum">
              <a:rPr lang="en-US"/>
              <a:pPr/>
              <a:t>‹#›</a:t>
            </a:fld>
            <a:endParaRPr lang="en-US"/>
          </a:p>
        </p:txBody>
      </p:sp>
    </p:spTree>
    <p:extLst>
      <p:ext uri="{BB962C8B-B14F-4D97-AF65-F5344CB8AC3E}">
        <p14:creationId xmlns:p14="http://schemas.microsoft.com/office/powerpoint/2010/main" val="15088296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144A8F6-5932-429A-96FB-F3BCE60B6C36}" type="datetimeFigureOut">
              <a:rPr lang="en-US"/>
              <a:pPr/>
              <a:t>5/3/2012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0E37F70-0E92-4D54-A810-F74D3DB67605}" type="slidenum">
              <a:rPr lang="en-US"/>
              <a:pPr/>
              <a:t>‹#›</a:t>
            </a:fld>
            <a:endParaRPr lang="en-US"/>
          </a:p>
        </p:txBody>
      </p:sp>
    </p:spTree>
    <p:extLst>
      <p:ext uri="{BB962C8B-B14F-4D97-AF65-F5344CB8AC3E}">
        <p14:creationId xmlns:p14="http://schemas.microsoft.com/office/powerpoint/2010/main" val="26681950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C3557D3-7BDD-43EE-9A56-E79C4289A582}" type="datetimeFigureOut">
              <a:rPr lang="en-US"/>
              <a:pPr/>
              <a:t>5/3/2012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06E0497-7A2D-4384-800E-527AD69567FA}" type="slidenum">
              <a:rPr lang="en-US"/>
              <a:pPr/>
              <a:t>‹#›</a:t>
            </a:fld>
            <a:endParaRPr lang="en-US"/>
          </a:p>
        </p:txBody>
      </p:sp>
    </p:spTree>
    <p:extLst>
      <p:ext uri="{BB962C8B-B14F-4D97-AF65-F5344CB8AC3E}">
        <p14:creationId xmlns:p14="http://schemas.microsoft.com/office/powerpoint/2010/main" val="5357169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788" y="274638"/>
            <a:ext cx="82264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8788" y="1601788"/>
            <a:ext cx="82264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4740" name="Rectangle 4"/>
          <p:cNvSpPr>
            <a:spLocks noGrp="1" noChangeArrowheads="1"/>
          </p:cNvSpPr>
          <p:nvPr>
            <p:ph type="dt" sz="half" idx="2"/>
          </p:nvPr>
        </p:nvSpPr>
        <p:spPr bwMode="auto">
          <a:xfrm>
            <a:off x="458788" y="6246813"/>
            <a:ext cx="2132012"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defRPr sz="1400"/>
            </a:lvl1pPr>
          </a:lstStyle>
          <a:p>
            <a:fld id="{DD52178B-C6B4-427F-8465-A3E20046570D}" type="datetimeFigureOut">
              <a:rPr lang="en-US"/>
              <a:pPr/>
              <a:t>5/3/2012</a:t>
            </a:fld>
            <a:endParaRPr lang="en-US"/>
          </a:p>
        </p:txBody>
      </p:sp>
      <p:sp>
        <p:nvSpPr>
          <p:cNvPr id="244741" name="Rectangle 5"/>
          <p:cNvSpPr>
            <a:spLocks noGrp="1" noChangeArrowheads="1"/>
          </p:cNvSpPr>
          <p:nvPr>
            <p:ph type="ftr" sz="quarter" idx="3"/>
          </p:nvPr>
        </p:nvSpPr>
        <p:spPr bwMode="auto">
          <a:xfrm>
            <a:off x="3124200" y="6246813"/>
            <a:ext cx="2895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ctr">
              <a:defRPr sz="1400"/>
            </a:lvl1pPr>
          </a:lstStyle>
          <a:p>
            <a:endParaRPr lang="en-US"/>
          </a:p>
        </p:txBody>
      </p:sp>
      <p:sp>
        <p:nvSpPr>
          <p:cNvPr id="244742" name="Rectangle 6"/>
          <p:cNvSpPr>
            <a:spLocks noGrp="1" noChangeArrowheads="1"/>
          </p:cNvSpPr>
          <p:nvPr>
            <p:ph type="sldNum" sz="quarter" idx="4"/>
          </p:nvPr>
        </p:nvSpPr>
        <p:spPr bwMode="auto">
          <a:xfrm>
            <a:off x="6853238" y="6246813"/>
            <a:ext cx="2132012"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r">
              <a:defRPr sz="1900" b="1"/>
            </a:lvl1pPr>
          </a:lstStyle>
          <a:p>
            <a:fld id="{6AACBF8D-EC5F-4D7E-9F92-2E644EAB2DF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283"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ransition>
    <p:fade/>
  </p:transition>
  <p:timing>
    <p:tnLst>
      <p:par>
        <p:cTn id="1" dur="indefinite" restart="never" nodeType="tmRoot"/>
      </p:par>
    </p:tnLst>
  </p:timing>
  <p:txStyles>
    <p:titleStyle>
      <a:lvl1pPr algn="ctr" rtl="0" eaLnBrk="0" fontAlgn="base" hangingPunct="0">
        <a:lnSpc>
          <a:spcPct val="85000"/>
        </a:lnSpc>
        <a:spcBef>
          <a:spcPct val="0"/>
        </a:spcBef>
        <a:spcAft>
          <a:spcPct val="0"/>
        </a:spcAft>
        <a:defRPr sz="4600">
          <a:solidFill>
            <a:schemeClr val="tx1"/>
          </a:solidFill>
          <a:latin typeface="+mj-lt"/>
          <a:ea typeface="ＭＳ Ｐゴシック" charset="0"/>
          <a:cs typeface="ＭＳ Ｐゴシック" charset="0"/>
        </a:defRPr>
      </a:lvl1pPr>
      <a:lvl2pPr algn="ctr" rtl="0" eaLnBrk="0" fontAlgn="base" hangingPunct="0">
        <a:lnSpc>
          <a:spcPct val="85000"/>
        </a:lnSpc>
        <a:spcBef>
          <a:spcPct val="0"/>
        </a:spcBef>
        <a:spcAft>
          <a:spcPct val="0"/>
        </a:spcAft>
        <a:defRPr sz="4600">
          <a:solidFill>
            <a:schemeClr val="tx1"/>
          </a:solidFill>
          <a:latin typeface="Arial Black" pitchFamily="34" charset="0"/>
          <a:ea typeface="ＭＳ Ｐゴシック" charset="0"/>
          <a:cs typeface="ＭＳ Ｐゴシック" charset="0"/>
        </a:defRPr>
      </a:lvl2pPr>
      <a:lvl3pPr algn="ctr" rtl="0" eaLnBrk="0" fontAlgn="base" hangingPunct="0">
        <a:lnSpc>
          <a:spcPct val="85000"/>
        </a:lnSpc>
        <a:spcBef>
          <a:spcPct val="0"/>
        </a:spcBef>
        <a:spcAft>
          <a:spcPct val="0"/>
        </a:spcAft>
        <a:defRPr sz="4600">
          <a:solidFill>
            <a:schemeClr val="tx1"/>
          </a:solidFill>
          <a:latin typeface="Arial Black" pitchFamily="34" charset="0"/>
          <a:ea typeface="ＭＳ Ｐゴシック" charset="0"/>
          <a:cs typeface="ＭＳ Ｐゴシック" charset="0"/>
        </a:defRPr>
      </a:lvl3pPr>
      <a:lvl4pPr algn="ctr" rtl="0" eaLnBrk="0" fontAlgn="base" hangingPunct="0">
        <a:lnSpc>
          <a:spcPct val="85000"/>
        </a:lnSpc>
        <a:spcBef>
          <a:spcPct val="0"/>
        </a:spcBef>
        <a:spcAft>
          <a:spcPct val="0"/>
        </a:spcAft>
        <a:defRPr sz="4600">
          <a:solidFill>
            <a:schemeClr val="tx1"/>
          </a:solidFill>
          <a:latin typeface="Arial Black" pitchFamily="34" charset="0"/>
          <a:ea typeface="ＭＳ Ｐゴシック" charset="0"/>
          <a:cs typeface="ＭＳ Ｐゴシック" charset="0"/>
        </a:defRPr>
      </a:lvl4pPr>
      <a:lvl5pPr algn="ctr" rtl="0" eaLnBrk="0" fontAlgn="base" hangingPunct="0">
        <a:lnSpc>
          <a:spcPct val="85000"/>
        </a:lnSpc>
        <a:spcBef>
          <a:spcPct val="0"/>
        </a:spcBef>
        <a:spcAft>
          <a:spcPct val="0"/>
        </a:spcAft>
        <a:defRPr sz="4600">
          <a:solidFill>
            <a:schemeClr val="tx1"/>
          </a:solidFill>
          <a:latin typeface="Arial Black" pitchFamily="34" charset="0"/>
          <a:ea typeface="ＭＳ Ｐゴシック" charset="0"/>
          <a:cs typeface="ＭＳ Ｐゴシック" charset="0"/>
        </a:defRPr>
      </a:lvl5pPr>
      <a:lvl6pPr marL="457200" algn="ctr" rtl="0" eaLnBrk="1" fontAlgn="base" hangingPunct="1">
        <a:lnSpc>
          <a:spcPct val="85000"/>
        </a:lnSpc>
        <a:spcBef>
          <a:spcPct val="0"/>
        </a:spcBef>
        <a:spcAft>
          <a:spcPct val="0"/>
        </a:spcAft>
        <a:defRPr sz="4600">
          <a:solidFill>
            <a:schemeClr val="tx1"/>
          </a:solidFill>
          <a:latin typeface="Arial Black" pitchFamily="34" charset="0"/>
        </a:defRPr>
      </a:lvl6pPr>
      <a:lvl7pPr marL="914400" algn="ctr" rtl="0" eaLnBrk="1" fontAlgn="base" hangingPunct="1">
        <a:lnSpc>
          <a:spcPct val="85000"/>
        </a:lnSpc>
        <a:spcBef>
          <a:spcPct val="0"/>
        </a:spcBef>
        <a:spcAft>
          <a:spcPct val="0"/>
        </a:spcAft>
        <a:defRPr sz="4600">
          <a:solidFill>
            <a:schemeClr val="tx1"/>
          </a:solidFill>
          <a:latin typeface="Arial Black" pitchFamily="34" charset="0"/>
        </a:defRPr>
      </a:lvl7pPr>
      <a:lvl8pPr marL="1371600" algn="ctr" rtl="0" eaLnBrk="1" fontAlgn="base" hangingPunct="1">
        <a:lnSpc>
          <a:spcPct val="85000"/>
        </a:lnSpc>
        <a:spcBef>
          <a:spcPct val="0"/>
        </a:spcBef>
        <a:spcAft>
          <a:spcPct val="0"/>
        </a:spcAft>
        <a:defRPr sz="4600">
          <a:solidFill>
            <a:schemeClr val="tx1"/>
          </a:solidFill>
          <a:latin typeface="Arial Black" pitchFamily="34" charset="0"/>
        </a:defRPr>
      </a:lvl8pPr>
      <a:lvl9pPr marL="1828800" algn="ctr" rtl="0" eaLnBrk="1" fontAlgn="base" hangingPunct="1">
        <a:lnSpc>
          <a:spcPct val="85000"/>
        </a:lnSpc>
        <a:spcBef>
          <a:spcPct val="0"/>
        </a:spcBef>
        <a:spcAft>
          <a:spcPct val="0"/>
        </a:spcAft>
        <a:defRPr sz="4600">
          <a:solidFill>
            <a:schemeClr val="tx1"/>
          </a:solidFill>
          <a:latin typeface="Arial Black" pitchFamily="34" charset="0"/>
        </a:defRPr>
      </a:lvl9pPr>
    </p:titleStyle>
    <p:bodyStyle>
      <a:lvl1pPr marL="290513" indent="-290513" algn="l" rtl="0" eaLnBrk="0" fontAlgn="base" hangingPunct="0">
        <a:lnSpc>
          <a:spcPct val="90000"/>
        </a:lnSpc>
        <a:spcBef>
          <a:spcPct val="25000"/>
        </a:spcBef>
        <a:spcAft>
          <a:spcPct val="15000"/>
        </a:spcAft>
        <a:buSzPct val="75000"/>
        <a:buBlip>
          <a:blip r:embed="rId14"/>
        </a:buBlip>
        <a:defRPr sz="3000">
          <a:solidFill>
            <a:schemeClr val="tx1"/>
          </a:solidFill>
          <a:latin typeface="+mn-lt"/>
          <a:ea typeface="ＭＳ Ｐゴシック" charset="0"/>
          <a:cs typeface="ＭＳ Ｐゴシック" charset="0"/>
        </a:defRPr>
      </a:lvl1pPr>
      <a:lvl2pPr marL="685800" indent="-280988" algn="l" rtl="0" eaLnBrk="0" fontAlgn="base" hangingPunct="0">
        <a:lnSpc>
          <a:spcPct val="90000"/>
        </a:lnSpc>
        <a:spcBef>
          <a:spcPct val="10000"/>
        </a:spcBef>
        <a:spcAft>
          <a:spcPct val="15000"/>
        </a:spcAft>
        <a:buSzPct val="75000"/>
        <a:buBlip>
          <a:blip r:embed="rId14"/>
        </a:buBlip>
        <a:defRPr sz="2800">
          <a:solidFill>
            <a:schemeClr val="tx1"/>
          </a:solidFill>
          <a:latin typeface="+mn-lt"/>
          <a:ea typeface="ＭＳ Ｐゴシック" charset="0"/>
        </a:defRPr>
      </a:lvl2pPr>
      <a:lvl3pPr marL="1081088" indent="-280988" algn="l" rtl="0" eaLnBrk="0" fontAlgn="base" hangingPunct="0">
        <a:lnSpc>
          <a:spcPct val="90000"/>
        </a:lnSpc>
        <a:spcBef>
          <a:spcPct val="15000"/>
        </a:spcBef>
        <a:spcAft>
          <a:spcPct val="15000"/>
        </a:spcAft>
        <a:buSzPct val="75000"/>
        <a:buBlip>
          <a:blip r:embed="rId14"/>
        </a:buBlip>
        <a:defRPr sz="2400">
          <a:solidFill>
            <a:schemeClr val="tx1"/>
          </a:solidFill>
          <a:latin typeface="+mn-lt"/>
          <a:ea typeface="ＭＳ Ｐゴシック" charset="0"/>
        </a:defRPr>
      </a:lvl3pPr>
      <a:lvl4pPr marL="1768475" indent="-287338" algn="l" rtl="0" eaLnBrk="0" fontAlgn="base" hangingPunct="0">
        <a:lnSpc>
          <a:spcPct val="90000"/>
        </a:lnSpc>
        <a:spcBef>
          <a:spcPct val="25000"/>
        </a:spcBef>
        <a:spcAft>
          <a:spcPct val="15000"/>
        </a:spcAft>
        <a:buSzPct val="75000"/>
        <a:buBlip>
          <a:blip r:embed="rId14"/>
        </a:buBlip>
        <a:defRPr sz="2000">
          <a:solidFill>
            <a:schemeClr val="tx1"/>
          </a:solidFill>
          <a:latin typeface="+mn-lt"/>
          <a:ea typeface="ＭＳ Ｐゴシック" charset="0"/>
        </a:defRPr>
      </a:lvl4pPr>
      <a:lvl5pPr marL="2128838" indent="-257175" algn="l" rtl="0" eaLnBrk="0" fontAlgn="base" hangingPunct="0">
        <a:lnSpc>
          <a:spcPct val="90000"/>
        </a:lnSpc>
        <a:spcBef>
          <a:spcPct val="25000"/>
        </a:spcBef>
        <a:spcAft>
          <a:spcPct val="15000"/>
        </a:spcAft>
        <a:buSzPct val="75000"/>
        <a:buBlip>
          <a:blip r:embed="rId14"/>
        </a:buBlip>
        <a:defRPr sz="2000">
          <a:solidFill>
            <a:schemeClr val="tx1"/>
          </a:solidFill>
          <a:latin typeface="+mn-lt"/>
          <a:ea typeface="ＭＳ Ｐゴシック" charset="0"/>
        </a:defRPr>
      </a:lvl5pPr>
      <a:lvl6pPr marL="2586038" indent="-257175" algn="l" rtl="0" eaLnBrk="1" fontAlgn="base" hangingPunct="1">
        <a:lnSpc>
          <a:spcPct val="90000"/>
        </a:lnSpc>
        <a:spcBef>
          <a:spcPct val="25000"/>
        </a:spcBef>
        <a:spcAft>
          <a:spcPct val="15000"/>
        </a:spcAft>
        <a:buSzPct val="75000"/>
        <a:buBlip>
          <a:blip r:embed="rId14"/>
        </a:buBlip>
        <a:defRPr sz="2000">
          <a:solidFill>
            <a:schemeClr val="tx1"/>
          </a:solidFill>
          <a:latin typeface="+mn-lt"/>
        </a:defRPr>
      </a:lvl6pPr>
      <a:lvl7pPr marL="3043238" indent="-257175" algn="l" rtl="0" eaLnBrk="1" fontAlgn="base" hangingPunct="1">
        <a:lnSpc>
          <a:spcPct val="90000"/>
        </a:lnSpc>
        <a:spcBef>
          <a:spcPct val="25000"/>
        </a:spcBef>
        <a:spcAft>
          <a:spcPct val="15000"/>
        </a:spcAft>
        <a:buSzPct val="75000"/>
        <a:buBlip>
          <a:blip r:embed="rId14"/>
        </a:buBlip>
        <a:defRPr sz="2000">
          <a:solidFill>
            <a:schemeClr val="tx1"/>
          </a:solidFill>
          <a:latin typeface="+mn-lt"/>
        </a:defRPr>
      </a:lvl7pPr>
      <a:lvl8pPr marL="3500438" indent="-257175" algn="l" rtl="0" eaLnBrk="1" fontAlgn="base" hangingPunct="1">
        <a:lnSpc>
          <a:spcPct val="90000"/>
        </a:lnSpc>
        <a:spcBef>
          <a:spcPct val="25000"/>
        </a:spcBef>
        <a:spcAft>
          <a:spcPct val="15000"/>
        </a:spcAft>
        <a:buSzPct val="75000"/>
        <a:buBlip>
          <a:blip r:embed="rId14"/>
        </a:buBlip>
        <a:defRPr sz="2000">
          <a:solidFill>
            <a:schemeClr val="tx1"/>
          </a:solidFill>
          <a:latin typeface="+mn-lt"/>
        </a:defRPr>
      </a:lvl8pPr>
      <a:lvl9pPr marL="3957638" indent="-257175" algn="l" rtl="0" eaLnBrk="1" fontAlgn="base" hangingPunct="1">
        <a:lnSpc>
          <a:spcPct val="90000"/>
        </a:lnSpc>
        <a:spcBef>
          <a:spcPct val="25000"/>
        </a:spcBef>
        <a:spcAft>
          <a:spcPct val="15000"/>
        </a:spcAft>
        <a:buSzPct val="75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606425"/>
            <a:ext cx="9144000" cy="3386138"/>
          </a:xfrm>
        </p:spPr>
        <p:txBody>
          <a:bodyPr/>
          <a:lstStyle/>
          <a:p>
            <a:pPr eaLnBrk="1" hangingPunct="1"/>
            <a:r>
              <a:rPr lang="en-US" b="1" i="1" smtClean="0">
                <a:ea typeface="ＭＳ Ｐゴシック" pitchFamily="34" charset="-128"/>
              </a:rPr>
              <a:t>Leveraging Public-Private Partnerships to Support Safe Communities</a:t>
            </a:r>
            <a:endParaRPr lang="en-US" b="1" smtClean="0">
              <a:ea typeface="ＭＳ Ｐゴシック" pitchFamily="34" charset="-128"/>
            </a:endParaRPr>
          </a:p>
        </p:txBody>
      </p:sp>
      <p:sp>
        <p:nvSpPr>
          <p:cNvPr id="3075" name="Subtitle 4"/>
          <p:cNvSpPr>
            <a:spLocks noGrp="1"/>
          </p:cNvSpPr>
          <p:nvPr>
            <p:ph type="subTitle" idx="1"/>
          </p:nvPr>
        </p:nvSpPr>
        <p:spPr>
          <a:xfrm>
            <a:off x="1401763" y="5445125"/>
            <a:ext cx="6400800" cy="1412875"/>
          </a:xfrm>
        </p:spPr>
        <p:txBody>
          <a:bodyPr/>
          <a:lstStyle/>
          <a:p>
            <a:pPr>
              <a:lnSpc>
                <a:spcPct val="100000"/>
              </a:lnSpc>
              <a:spcBef>
                <a:spcPct val="0"/>
              </a:spcBef>
              <a:spcAft>
                <a:spcPct val="0"/>
              </a:spcAft>
            </a:pPr>
            <a:r>
              <a:rPr lang="en-US" sz="3200" b="1" smtClean="0">
                <a:ea typeface="ＭＳ Ｐゴシック" pitchFamily="34" charset="-128"/>
              </a:rPr>
              <a:t>Alicia Jolla</a:t>
            </a:r>
          </a:p>
          <a:p>
            <a:pPr>
              <a:lnSpc>
                <a:spcPct val="100000"/>
              </a:lnSpc>
              <a:spcBef>
                <a:spcPct val="0"/>
              </a:spcBef>
              <a:spcAft>
                <a:spcPct val="0"/>
              </a:spcAft>
            </a:pPr>
            <a:r>
              <a:rPr lang="en-US" sz="2400" smtClean="0">
                <a:ea typeface="ＭＳ Ｐゴシック" pitchFamily="34" charset="-128"/>
              </a:rPr>
              <a:t>Global Partnerships, Target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Resources</a:t>
            </a:r>
          </a:p>
        </p:txBody>
      </p:sp>
      <p:sp>
        <p:nvSpPr>
          <p:cNvPr id="10243" name="Content Placeholder 2"/>
          <p:cNvSpPr>
            <a:spLocks noGrp="1"/>
          </p:cNvSpPr>
          <p:nvPr>
            <p:ph idx="1"/>
          </p:nvPr>
        </p:nvSpPr>
        <p:spPr>
          <a:xfrm>
            <a:off x="458788" y="1798638"/>
            <a:ext cx="5421312" cy="4745037"/>
          </a:xfrm>
        </p:spPr>
        <p:txBody>
          <a:bodyPr/>
          <a:lstStyle/>
          <a:p>
            <a:r>
              <a:rPr lang="en-US" smtClean="0">
                <a:ea typeface="ＭＳ Ｐゴシック" pitchFamily="34" charset="-128"/>
              </a:rPr>
              <a:t>Grants / Sponsorships </a:t>
            </a:r>
          </a:p>
          <a:p>
            <a:r>
              <a:rPr lang="en-US" smtClean="0">
                <a:ea typeface="ＭＳ Ｐゴシック" pitchFamily="34" charset="-128"/>
              </a:rPr>
              <a:t>Technology</a:t>
            </a:r>
          </a:p>
          <a:p>
            <a:pPr lvl="1"/>
            <a:r>
              <a:rPr lang="en-US" sz="2200" smtClean="0">
                <a:ea typeface="ＭＳ Ｐゴシック" pitchFamily="34" charset="-128"/>
              </a:rPr>
              <a:t>Video &amp; computer systems</a:t>
            </a:r>
          </a:p>
          <a:p>
            <a:pPr lvl="1"/>
            <a:r>
              <a:rPr lang="en-US" sz="2200" smtClean="0">
                <a:ea typeface="ＭＳ Ｐゴシック" pitchFamily="34" charset="-128"/>
              </a:rPr>
              <a:t>Investigative support </a:t>
            </a:r>
          </a:p>
          <a:p>
            <a:r>
              <a:rPr lang="en-US" smtClean="0">
                <a:ea typeface="ＭＳ Ｐゴシック" pitchFamily="34" charset="-128"/>
              </a:rPr>
              <a:t>Expertise / Best practices</a:t>
            </a:r>
          </a:p>
          <a:p>
            <a:pPr lvl="1"/>
            <a:r>
              <a:rPr lang="en-US" sz="2200" smtClean="0">
                <a:ea typeface="ＭＳ Ｐゴシック" pitchFamily="34" charset="-128"/>
              </a:rPr>
              <a:t>Training &amp; talent </a:t>
            </a:r>
          </a:p>
          <a:p>
            <a:r>
              <a:rPr lang="en-US" smtClean="0">
                <a:ea typeface="ＭＳ Ｐゴシック" pitchFamily="34" charset="-128"/>
              </a:rPr>
              <a:t>Convener / Connector</a:t>
            </a:r>
          </a:p>
          <a:p>
            <a:pPr lvl="1"/>
            <a:r>
              <a:rPr lang="en-US" sz="2200" smtClean="0">
                <a:ea typeface="ＭＳ Ｐゴシック" pitchFamily="34" charset="-128"/>
              </a:rPr>
              <a:t>Publications</a:t>
            </a:r>
          </a:p>
          <a:p>
            <a:pPr lvl="1"/>
            <a:r>
              <a:rPr lang="en-US" sz="2200" smtClean="0">
                <a:ea typeface="ＭＳ Ｐゴシック" pitchFamily="34" charset="-128"/>
              </a:rPr>
              <a:t>Intellectual</a:t>
            </a:r>
            <a:r>
              <a:rPr lang="en-US" sz="2400" smtClean="0">
                <a:ea typeface="ＭＳ Ｐゴシック" pitchFamily="34" charset="-128"/>
              </a:rPr>
              <a:t> philanthropy</a:t>
            </a:r>
          </a:p>
          <a:p>
            <a:pPr lvl="1"/>
            <a:endParaRPr lang="en-US" sz="2400" smtClean="0">
              <a:ea typeface="ＭＳ Ｐゴシック" pitchFamily="34" charset="-128"/>
            </a:endParaRPr>
          </a:p>
          <a:p>
            <a:pPr lvl="1">
              <a:buFontTx/>
              <a:buNone/>
            </a:pPr>
            <a:r>
              <a:rPr lang="en-US" sz="2400" smtClean="0">
                <a:ea typeface="ＭＳ Ｐゴシック" pitchFamily="34" charset="-128"/>
              </a:rPr>
              <a:t> </a:t>
            </a:r>
          </a:p>
          <a:p>
            <a:pPr lvl="1"/>
            <a:endParaRPr lang="en-US" sz="2200" smtClean="0">
              <a:ea typeface="ＭＳ Ｐゴシック" pitchFamily="34" charset="-128"/>
            </a:endParaRPr>
          </a:p>
        </p:txBody>
      </p:sp>
      <p:pic>
        <p:nvPicPr>
          <p:cNvPr id="12292" name="Picture 2" descr="Picture of a hand checking a 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2628900" cy="1990725"/>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6" descr="Picture of two police officers with a Target employ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4022725"/>
            <a:ext cx="2614613" cy="19891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5"/>
          <p:cNvSpPr>
            <a:spLocks noGrp="1"/>
          </p:cNvSpPr>
          <p:nvPr>
            <p:ph type="title"/>
          </p:nvPr>
        </p:nvSpPr>
        <p:spPr>
          <a:xfrm>
            <a:off x="0" y="161925"/>
            <a:ext cx="9144000" cy="996950"/>
          </a:xfrm>
        </p:spPr>
        <p:txBody>
          <a:bodyPr/>
          <a:lstStyle/>
          <a:p>
            <a:r>
              <a:rPr lang="en-US" smtClean="0">
                <a:ea typeface="ＭＳ Ｐゴシック" pitchFamily="34" charset="-128"/>
              </a:rPr>
              <a:t>Partnerships and Projects</a:t>
            </a:r>
          </a:p>
        </p:txBody>
      </p:sp>
      <p:pic>
        <p:nvPicPr>
          <p:cNvPr id="13314" name="Picture 10" descr="Picture of an officer shaking hands with a Target employe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713" y="974725"/>
            <a:ext cx="32607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ontent Placeholder 6"/>
          <p:cNvSpPr>
            <a:spLocks noGrp="1"/>
          </p:cNvSpPr>
          <p:nvPr>
            <p:ph sz="half" idx="1"/>
          </p:nvPr>
        </p:nvSpPr>
        <p:spPr>
          <a:xfrm>
            <a:off x="398463" y="5578475"/>
            <a:ext cx="4037012" cy="1117600"/>
          </a:xfrm>
        </p:spPr>
        <p:txBody>
          <a:bodyPr/>
          <a:lstStyle/>
          <a:p>
            <a:pPr algn="ctr">
              <a:lnSpc>
                <a:spcPct val="100000"/>
              </a:lnSpc>
              <a:spcBef>
                <a:spcPct val="0"/>
              </a:spcBef>
              <a:spcAft>
                <a:spcPct val="0"/>
              </a:spcAft>
              <a:buFontTx/>
              <a:buNone/>
            </a:pPr>
            <a:r>
              <a:rPr lang="en-US" sz="2900" smtClean="0">
                <a:ea typeface="ＭＳ Ｐゴシック" pitchFamily="34" charset="-128"/>
              </a:rPr>
              <a:t>2000+ </a:t>
            </a:r>
          </a:p>
          <a:p>
            <a:pPr algn="ctr">
              <a:lnSpc>
                <a:spcPct val="100000"/>
              </a:lnSpc>
              <a:spcBef>
                <a:spcPct val="0"/>
              </a:spcBef>
              <a:spcAft>
                <a:spcPct val="0"/>
              </a:spcAft>
              <a:buFontTx/>
              <a:buNone/>
            </a:pPr>
            <a:r>
              <a:rPr lang="en-US" sz="2900" smtClean="0">
                <a:ea typeface="ＭＳ Ｐゴシック" pitchFamily="34" charset="-128"/>
              </a:rPr>
              <a:t>Partnerships</a:t>
            </a:r>
          </a:p>
        </p:txBody>
      </p:sp>
      <p:pic>
        <p:nvPicPr>
          <p:cNvPr id="13315" name="Picture 5" descr="Picture of the Safe City program"/>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1016000"/>
            <a:ext cx="3259138" cy="44608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318" name="Content Placeholder 7"/>
          <p:cNvSpPr>
            <a:spLocks noGrp="1"/>
          </p:cNvSpPr>
          <p:nvPr>
            <p:ph sz="half" idx="2"/>
          </p:nvPr>
        </p:nvSpPr>
        <p:spPr>
          <a:xfrm>
            <a:off x="4618038" y="5557838"/>
            <a:ext cx="4037012" cy="1004887"/>
          </a:xfrm>
        </p:spPr>
        <p:txBody>
          <a:bodyPr/>
          <a:lstStyle/>
          <a:p>
            <a:pPr algn="ctr">
              <a:lnSpc>
                <a:spcPct val="100000"/>
              </a:lnSpc>
              <a:spcBef>
                <a:spcPct val="0"/>
              </a:spcBef>
              <a:spcAft>
                <a:spcPct val="0"/>
              </a:spcAft>
              <a:buFontTx/>
              <a:buNone/>
            </a:pPr>
            <a:r>
              <a:rPr lang="en-US" smtClean="0">
                <a:ea typeface="ＭＳ Ｐゴシック" pitchFamily="34" charset="-128"/>
              </a:rPr>
              <a:t>20+ </a:t>
            </a:r>
          </a:p>
          <a:p>
            <a:pPr algn="ctr">
              <a:lnSpc>
                <a:spcPct val="100000"/>
              </a:lnSpc>
              <a:spcBef>
                <a:spcPct val="0"/>
              </a:spcBef>
              <a:spcAft>
                <a:spcPct val="0"/>
              </a:spcAft>
              <a:buFontTx/>
              <a:buNone/>
            </a:pPr>
            <a:r>
              <a:rPr lang="en-US" smtClean="0">
                <a:ea typeface="ＭＳ Ｐゴシック" pitchFamily="34" charset="-128"/>
              </a:rPr>
              <a:t>Safe City Projects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3"/>
          <p:cNvSpPr>
            <a:spLocks noGrp="1"/>
          </p:cNvSpPr>
          <p:nvPr>
            <p:ph type="title"/>
          </p:nvPr>
        </p:nvSpPr>
        <p:spPr>
          <a:xfrm>
            <a:off x="0" y="0"/>
            <a:ext cx="9144000" cy="792163"/>
          </a:xfrm>
        </p:spPr>
        <p:txBody>
          <a:bodyPr/>
          <a:lstStyle/>
          <a:p>
            <a:r>
              <a:rPr lang="en-US" sz="3600" smtClean="0">
                <a:ea typeface="ＭＳ Ｐゴシック" pitchFamily="34" charset="-128"/>
              </a:rPr>
              <a:t>Reaching out to the Private Sector</a:t>
            </a:r>
          </a:p>
        </p:txBody>
      </p:sp>
      <p:pic>
        <p:nvPicPr>
          <p:cNvPr id="3076" name="Picture 4" descr="Picture of the book created by the partnership with DOJ and Target on Reaching out to the Private Sector"/>
          <p:cNvPicPr>
            <a:picLocks noChangeAspect="1" noChangeArrowheads="1"/>
          </p:cNvPicPr>
          <p:nvPr/>
        </p:nvPicPr>
        <p:blipFill>
          <a:blip r:embed="rId3" cstate="email"/>
          <a:srcRect/>
          <a:stretch>
            <a:fillRect/>
          </a:stretch>
        </p:blipFill>
        <p:spPr bwMode="auto">
          <a:xfrm>
            <a:off x="3717925" y="741680"/>
            <a:ext cx="4341813" cy="5659120"/>
          </a:xfrm>
          <a:prstGeom prst="rect">
            <a:avLst/>
          </a:prstGeom>
          <a:noFill/>
          <a:ln w="762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2531" name="Picture 2" descr="Picture of the book created by the partnership with DOJ and Target on Reaching out to the Private Sector"/>
          <p:cNvPicPr>
            <a:picLocks noChangeAspect="1" noChangeArrowheads="1"/>
          </p:cNvPicPr>
          <p:nvPr/>
        </p:nvPicPr>
        <p:blipFill>
          <a:blip r:embed="rId4" cstate="email"/>
          <a:srcRect/>
          <a:stretch>
            <a:fillRect/>
          </a:stretch>
        </p:blipFill>
        <p:spPr bwMode="auto">
          <a:xfrm rot="21048330">
            <a:off x="1155311" y="820884"/>
            <a:ext cx="4400550" cy="5635471"/>
          </a:xfrm>
          <a:prstGeom prst="rect">
            <a:avLst/>
          </a:prstGeom>
          <a:noFill/>
          <a:ln w="762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idx="4294967295"/>
          </p:nvPr>
        </p:nvSpPr>
        <p:spPr/>
        <p:txBody>
          <a:bodyPr/>
          <a:lstStyle/>
          <a:p>
            <a:r>
              <a:rPr lang="en-US" smtClean="0">
                <a:ea typeface="ＭＳ Ｐゴシック" pitchFamily="34" charset="-128"/>
              </a:rPr>
              <a:t>Discussion</a:t>
            </a:r>
          </a:p>
        </p:txBody>
      </p:sp>
      <p:pic>
        <p:nvPicPr>
          <p:cNvPr id="15362" name="Picture 4" descr="Picture of the Target Bullsey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2376488" y="1233488"/>
            <a:ext cx="43910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5" descr="Map of Partnerships throughout the 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itle 8"/>
          <p:cNvSpPr>
            <a:spLocks noGrp="1"/>
          </p:cNvSpPr>
          <p:nvPr>
            <p:ph type="ctrTitle"/>
          </p:nvPr>
        </p:nvSpPr>
        <p:spPr>
          <a:xfrm>
            <a:off x="0" y="217488"/>
            <a:ext cx="9144000" cy="1028700"/>
          </a:xfrm>
        </p:spPr>
        <p:txBody>
          <a:bodyPr/>
          <a:lstStyle/>
          <a:p>
            <a:r>
              <a:rPr lang="en-US" sz="3600" smtClean="0">
                <a:ea typeface="ＭＳ Ｐゴシック" pitchFamily="34" charset="-128"/>
              </a:rPr>
              <a:t>Map of Partnerships Throughout the U.S.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5"/>
          <p:cNvSpPr>
            <a:spLocks noGrp="1"/>
          </p:cNvSpPr>
          <p:nvPr>
            <p:ph type="ctrTitle"/>
          </p:nvPr>
        </p:nvSpPr>
        <p:spPr>
          <a:xfrm>
            <a:off x="5546725" y="6035675"/>
            <a:ext cx="3597275" cy="822325"/>
          </a:xfrm>
        </p:spPr>
        <p:txBody>
          <a:bodyPr/>
          <a:lstStyle/>
          <a:p>
            <a:r>
              <a:rPr lang="en-US" smtClean="0">
                <a:ea typeface="ＭＳ Ｐゴシック" pitchFamily="34" charset="-128"/>
              </a:rPr>
              <a:t>Safety</a:t>
            </a:r>
          </a:p>
        </p:txBody>
      </p:sp>
      <p:pic>
        <p:nvPicPr>
          <p:cNvPr id="5122" name="Picture 3" descr="Picture of a security guard talking to a customer carrying her baby outside Targe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1" descr="quote-two.png" title="Speech Bubbl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0300" y="4781550"/>
            <a:ext cx="48672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2"/>
          <p:cNvSpPr>
            <a:spLocks noChangeArrowheads="1"/>
          </p:cNvSpPr>
          <p:nvPr/>
        </p:nvSpPr>
        <p:spPr bwMode="auto">
          <a:xfrm>
            <a:off x="2111375" y="4932363"/>
            <a:ext cx="3268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i="1">
                <a:solidFill>
                  <a:srgbClr val="A6A6A6"/>
                </a:solidFill>
                <a:latin typeface="HelveticaNeueLT Std" pitchFamily="34" charset="0"/>
              </a:rPr>
              <a:t>“</a:t>
            </a:r>
            <a:r>
              <a:rPr lang="en-US" altLang="ja-JP" sz="1100" b="1" i="1">
                <a:solidFill>
                  <a:srgbClr val="A6A6A6"/>
                </a:solidFill>
                <a:latin typeface="HelveticaNeueLT Std" pitchFamily="34" charset="0"/>
              </a:rPr>
              <a:t>Is a place where I feel safe shopping</a:t>
            </a:r>
            <a:r>
              <a:rPr lang="ja-JP" altLang="en-US" sz="1100" i="1">
                <a:solidFill>
                  <a:srgbClr val="A6A6A6"/>
                </a:solidFill>
                <a:latin typeface="HelveticaNeueLT Std" pitchFamily="34" charset="0"/>
              </a:rPr>
              <a:t>”</a:t>
            </a:r>
            <a:r>
              <a:rPr lang="en-US" altLang="ja-JP" sz="1100" i="1">
                <a:solidFill>
                  <a:srgbClr val="A6A6A6"/>
                </a:solidFill>
                <a:latin typeface="HelveticaNeueLT Std" pitchFamily="34" charset="0"/>
              </a:rPr>
              <a:t> was the top CSR attribute contributing to store loyalty, making a retailer </a:t>
            </a:r>
            <a:r>
              <a:rPr lang="ja-JP" altLang="en-US" sz="1100" i="1">
                <a:solidFill>
                  <a:srgbClr val="A6A6A6"/>
                </a:solidFill>
                <a:latin typeface="HelveticaNeueLT Std" pitchFamily="34" charset="0"/>
              </a:rPr>
              <a:t>“</a:t>
            </a:r>
            <a:r>
              <a:rPr lang="en-US" altLang="ja-JP" sz="1100" b="1" i="1">
                <a:solidFill>
                  <a:srgbClr val="A6A6A6"/>
                </a:solidFill>
                <a:latin typeface="HelveticaNeueLT Std" pitchFamily="34" charset="0"/>
              </a:rPr>
              <a:t>One of my favorite places to shop</a:t>
            </a:r>
            <a:r>
              <a:rPr lang="ja-JP" altLang="en-US" sz="1100" i="1">
                <a:solidFill>
                  <a:srgbClr val="A6A6A6"/>
                </a:solidFill>
                <a:latin typeface="HelveticaNeueLT Std" pitchFamily="34" charset="0"/>
              </a:rPr>
              <a:t>”</a:t>
            </a:r>
            <a:r>
              <a:rPr lang="en-US" altLang="ja-JP" sz="1100" i="1">
                <a:solidFill>
                  <a:srgbClr val="A6A6A6"/>
                </a:solidFill>
                <a:latin typeface="HelveticaNeueLT Std" pitchFamily="34" charset="0"/>
              </a:rPr>
              <a:t> among respondents</a:t>
            </a:r>
            <a:endParaRPr lang="en-US" sz="1100" i="1">
              <a:solidFill>
                <a:srgbClr val="A6A6A6"/>
              </a:solidFill>
              <a:latin typeface="HelveticaNeueLT Std" pitchFamily="34" charset="0"/>
            </a:endParaRPr>
          </a:p>
        </p:txBody>
      </p:sp>
      <p:sp>
        <p:nvSpPr>
          <p:cNvPr id="8" name="Rectangle 7"/>
          <p:cNvSpPr/>
          <p:nvPr/>
        </p:nvSpPr>
        <p:spPr>
          <a:xfrm>
            <a:off x="3341688" y="5668963"/>
            <a:ext cx="2703512" cy="246062"/>
          </a:xfrm>
          <a:prstGeom prst="rect">
            <a:avLst/>
          </a:prstGeom>
        </p:spPr>
        <p:txBody>
          <a:bodyPr>
            <a:spAutoFit/>
          </a:bodyPr>
          <a:lstStyle/>
          <a:p>
            <a:pPr fontAlgn="auto">
              <a:spcBef>
                <a:spcPts val="0"/>
              </a:spcBef>
              <a:spcAft>
                <a:spcPts val="0"/>
              </a:spcAft>
              <a:defRPr/>
            </a:pPr>
            <a:r>
              <a:rPr lang="en-US" sz="1000" dirty="0">
                <a:latin typeface="HelveticaNeueLT Std" pitchFamily="34" charset="0"/>
                <a:ea typeface="+mn-ea"/>
              </a:rPr>
              <a:t>- Q2 2009 Competitive Tracking Survey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1"/>
          <p:cNvSpPr>
            <a:spLocks noGrp="1"/>
          </p:cNvSpPr>
          <p:nvPr>
            <p:ph type="title"/>
          </p:nvPr>
        </p:nvSpPr>
        <p:spPr/>
        <p:txBody>
          <a:bodyPr/>
          <a:lstStyle/>
          <a:p>
            <a:r>
              <a:rPr lang="en-US" smtClean="0">
                <a:ea typeface="ＭＳ Ｐゴシック" pitchFamily="34" charset="-128"/>
              </a:rPr>
              <a:t>Challenge:</a:t>
            </a:r>
            <a:br>
              <a:rPr lang="en-US" smtClean="0">
                <a:ea typeface="ＭＳ Ｐゴシック" pitchFamily="34" charset="-128"/>
              </a:rPr>
            </a:br>
            <a:r>
              <a:rPr lang="en-US" smtClean="0">
                <a:ea typeface="ＭＳ Ｐゴシック" pitchFamily="34" charset="-128"/>
              </a:rPr>
              <a:t>Risk / Resources</a:t>
            </a:r>
          </a:p>
        </p:txBody>
      </p:sp>
      <p:grpSp>
        <p:nvGrpSpPr>
          <p:cNvPr id="6146" name="Group 12" descr="Graphic showing upward curving risk line intersecting with downward curving resources line. The area to the right of the intersection is shaded highlighting the risk and resoruces gap." title="Addressing the Risk/Resource Gap"/>
          <p:cNvGrpSpPr>
            <a:grpSpLocks/>
          </p:cNvGrpSpPr>
          <p:nvPr/>
        </p:nvGrpSpPr>
        <p:grpSpPr bwMode="auto">
          <a:xfrm>
            <a:off x="965200" y="628649"/>
            <a:ext cx="7505700" cy="5935663"/>
            <a:chOff x="965200" y="214312"/>
            <a:chExt cx="7505700" cy="5935663"/>
          </a:xfrm>
        </p:grpSpPr>
        <p:sp>
          <p:nvSpPr>
            <p:cNvPr id="6148" name="Freeform 13"/>
            <p:cNvSpPr>
              <a:spLocks/>
            </p:cNvSpPr>
            <p:nvPr/>
          </p:nvSpPr>
          <p:spPr bwMode="auto">
            <a:xfrm>
              <a:off x="6419850" y="2548060"/>
              <a:ext cx="1552575" cy="1423988"/>
            </a:xfrm>
            <a:custGeom>
              <a:avLst/>
              <a:gdLst>
                <a:gd name="T0" fmla="*/ 2147483647 w 978"/>
                <a:gd name="T1" fmla="*/ 2147483647 h 897"/>
                <a:gd name="T2" fmla="*/ 2147483647 w 978"/>
                <a:gd name="T3" fmla="*/ 0 h 897"/>
                <a:gd name="T4" fmla="*/ 2147483647 w 978"/>
                <a:gd name="T5" fmla="*/ 2147483647 h 897"/>
                <a:gd name="T6" fmla="*/ 0 w 978"/>
                <a:gd name="T7" fmla="*/ 2147483647 h 897"/>
                <a:gd name="T8" fmla="*/ 2147483647 w 978"/>
                <a:gd name="T9" fmla="*/ 2147483647 h 897"/>
                <a:gd name="T10" fmla="*/ 0 60000 65536"/>
                <a:gd name="T11" fmla="*/ 0 60000 65536"/>
                <a:gd name="T12" fmla="*/ 0 60000 65536"/>
                <a:gd name="T13" fmla="*/ 0 60000 65536"/>
                <a:gd name="T14" fmla="*/ 0 60000 65536"/>
                <a:gd name="T15" fmla="*/ 0 w 978"/>
                <a:gd name="T16" fmla="*/ 0 h 897"/>
                <a:gd name="T17" fmla="*/ 978 w 978"/>
                <a:gd name="T18" fmla="*/ 897 h 897"/>
              </a:gdLst>
              <a:ahLst/>
              <a:cxnLst>
                <a:cxn ang="T10">
                  <a:pos x="T0" y="T1"/>
                </a:cxn>
                <a:cxn ang="T11">
                  <a:pos x="T2" y="T3"/>
                </a:cxn>
                <a:cxn ang="T12">
                  <a:pos x="T4" y="T5"/>
                </a:cxn>
                <a:cxn ang="T13">
                  <a:pos x="T6" y="T7"/>
                </a:cxn>
                <a:cxn ang="T14">
                  <a:pos x="T8" y="T9"/>
                </a:cxn>
              </a:cxnLst>
              <a:rect l="T15" t="T16" r="T17" b="T18"/>
              <a:pathLst>
                <a:path w="978" h="897">
                  <a:moveTo>
                    <a:pt x="27" y="336"/>
                  </a:moveTo>
                  <a:lnTo>
                    <a:pt x="978" y="0"/>
                  </a:lnTo>
                  <a:lnTo>
                    <a:pt x="978" y="897"/>
                  </a:lnTo>
                  <a:lnTo>
                    <a:pt x="0" y="354"/>
                  </a:lnTo>
                  <a:lnTo>
                    <a:pt x="27" y="336"/>
                  </a:lnTo>
                  <a:close/>
                </a:path>
              </a:pathLst>
            </a:custGeom>
            <a:pattFill prst="dkUpDiag">
              <a:fgClr>
                <a:schemeClr val="accent1"/>
              </a:fgClr>
              <a:bgClr>
                <a:schemeClr val="accent2"/>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 name="Line 14"/>
            <p:cNvSpPr>
              <a:spLocks noChangeShapeType="1"/>
            </p:cNvSpPr>
            <p:nvPr/>
          </p:nvSpPr>
          <p:spPr bwMode="auto">
            <a:xfrm>
              <a:off x="965200" y="1760660"/>
              <a:ext cx="1588" cy="34861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15"/>
            <p:cNvSpPr>
              <a:spLocks noChangeShapeType="1"/>
            </p:cNvSpPr>
            <p:nvPr/>
          </p:nvSpPr>
          <p:spPr bwMode="auto">
            <a:xfrm>
              <a:off x="965200" y="5246811"/>
              <a:ext cx="7505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Freeform 16"/>
            <p:cNvSpPr>
              <a:spLocks/>
            </p:cNvSpPr>
            <p:nvPr/>
          </p:nvSpPr>
          <p:spPr bwMode="auto">
            <a:xfrm rot="11310632">
              <a:off x="1289050" y="2049585"/>
              <a:ext cx="6570663" cy="2135188"/>
            </a:xfrm>
            <a:custGeom>
              <a:avLst/>
              <a:gdLst>
                <a:gd name="T0" fmla="*/ 0 w 4408"/>
                <a:gd name="T1" fmla="*/ 2147483647 h 2000"/>
                <a:gd name="T2" fmla="*/ 2147483647 w 4408"/>
                <a:gd name="T3" fmla="*/ 2147483647 h 2000"/>
                <a:gd name="T4" fmla="*/ 2147483647 w 4408"/>
                <a:gd name="T5" fmla="*/ 0 h 2000"/>
                <a:gd name="T6" fmla="*/ 0 60000 65536"/>
                <a:gd name="T7" fmla="*/ 0 60000 65536"/>
                <a:gd name="T8" fmla="*/ 0 60000 65536"/>
                <a:gd name="T9" fmla="*/ 0 w 4408"/>
                <a:gd name="T10" fmla="*/ 0 h 2000"/>
                <a:gd name="T11" fmla="*/ 4408 w 4408"/>
                <a:gd name="T12" fmla="*/ 2000 h 2000"/>
              </a:gdLst>
              <a:ahLst/>
              <a:cxnLst>
                <a:cxn ang="T6">
                  <a:pos x="T0" y="T1"/>
                </a:cxn>
                <a:cxn ang="T7">
                  <a:pos x="T2" y="T3"/>
                </a:cxn>
                <a:cxn ang="T8">
                  <a:pos x="T4" y="T5"/>
                </a:cxn>
              </a:cxnLst>
              <a:rect l="T9" t="T10" r="T11" b="T12"/>
              <a:pathLst>
                <a:path w="4408" h="2000">
                  <a:moveTo>
                    <a:pt x="0" y="2000"/>
                  </a:moveTo>
                  <a:cubicBezTo>
                    <a:pt x="673" y="1486"/>
                    <a:pt x="1346" y="973"/>
                    <a:pt x="2080" y="640"/>
                  </a:cubicBezTo>
                  <a:cubicBezTo>
                    <a:pt x="2814" y="307"/>
                    <a:pt x="3611" y="153"/>
                    <a:pt x="4408" y="0"/>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2" name="Freeform 17"/>
            <p:cNvSpPr>
              <a:spLocks/>
            </p:cNvSpPr>
            <p:nvPr/>
          </p:nvSpPr>
          <p:spPr bwMode="auto">
            <a:xfrm rot="2700000">
              <a:off x="1609725" y="1327150"/>
              <a:ext cx="5935663" cy="3709987"/>
            </a:xfrm>
            <a:custGeom>
              <a:avLst/>
              <a:gdLst>
                <a:gd name="T0" fmla="*/ 0 w 4408"/>
                <a:gd name="T1" fmla="*/ 2147483647 h 2000"/>
                <a:gd name="T2" fmla="*/ 2147483647 w 4408"/>
                <a:gd name="T3" fmla="*/ 2147483647 h 2000"/>
                <a:gd name="T4" fmla="*/ 2147483647 w 4408"/>
                <a:gd name="T5" fmla="*/ 0 h 2000"/>
                <a:gd name="T6" fmla="*/ 0 60000 65536"/>
                <a:gd name="T7" fmla="*/ 0 60000 65536"/>
                <a:gd name="T8" fmla="*/ 0 60000 65536"/>
                <a:gd name="T9" fmla="*/ 0 w 4408"/>
                <a:gd name="T10" fmla="*/ 0 h 2000"/>
                <a:gd name="T11" fmla="*/ 4408 w 4408"/>
                <a:gd name="T12" fmla="*/ 2000 h 2000"/>
              </a:gdLst>
              <a:ahLst/>
              <a:cxnLst>
                <a:cxn ang="T6">
                  <a:pos x="T0" y="T1"/>
                </a:cxn>
                <a:cxn ang="T7">
                  <a:pos x="T2" y="T3"/>
                </a:cxn>
                <a:cxn ang="T8">
                  <a:pos x="T4" y="T5"/>
                </a:cxn>
              </a:cxnLst>
              <a:rect l="T9" t="T10" r="T11" b="T12"/>
              <a:pathLst>
                <a:path w="4408" h="2000">
                  <a:moveTo>
                    <a:pt x="0" y="2000"/>
                  </a:moveTo>
                  <a:cubicBezTo>
                    <a:pt x="673" y="1486"/>
                    <a:pt x="1346" y="973"/>
                    <a:pt x="2080" y="640"/>
                  </a:cubicBezTo>
                  <a:cubicBezTo>
                    <a:pt x="2814" y="307"/>
                    <a:pt x="3611" y="153"/>
                    <a:pt x="4408" y="0"/>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3" name="Text Box 20"/>
            <p:cNvSpPr txBox="1">
              <a:spLocks noChangeArrowheads="1"/>
            </p:cNvSpPr>
            <p:nvPr/>
          </p:nvSpPr>
          <p:spPr bwMode="auto">
            <a:xfrm rot="20505426">
              <a:off x="7172325" y="2276598"/>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RISK</a:t>
              </a:r>
            </a:p>
          </p:txBody>
        </p:sp>
        <p:sp>
          <p:nvSpPr>
            <p:cNvPr id="6154" name="Text Box 21"/>
            <p:cNvSpPr txBox="1">
              <a:spLocks noChangeArrowheads="1"/>
            </p:cNvSpPr>
            <p:nvPr/>
          </p:nvSpPr>
          <p:spPr bwMode="auto">
            <a:xfrm rot="1839189">
              <a:off x="6324600" y="3606923"/>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RESOURCES</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0"/>
          <p:cNvSpPr>
            <a:spLocks noGrp="1"/>
          </p:cNvSpPr>
          <p:nvPr>
            <p:ph type="title"/>
          </p:nvPr>
        </p:nvSpPr>
        <p:spPr>
          <a:xfrm>
            <a:off x="0" y="274638"/>
            <a:ext cx="9144000" cy="1144587"/>
          </a:xfrm>
        </p:spPr>
        <p:txBody>
          <a:bodyPr/>
          <a:lstStyle/>
          <a:p>
            <a:r>
              <a:rPr lang="en-US" smtClean="0">
                <a:ea typeface="ＭＳ Ｐゴシック" pitchFamily="34" charset="-128"/>
              </a:rPr>
              <a:t>Public-Private Partnerships</a:t>
            </a:r>
          </a:p>
        </p:txBody>
      </p:sp>
      <p:pic>
        <p:nvPicPr>
          <p:cNvPr id="7170" name="Picture 10" descr="Picture of Target employees working with public safety officials"/>
          <p:cNvPicPr>
            <a:picLocks noChangeAspect="1" noChangeArrowheads="1"/>
          </p:cNvPicPr>
          <p:nvPr/>
        </p:nvPicPr>
        <p:blipFill>
          <a:blip r:embed="rId3">
            <a:lum contrast="20000"/>
            <a:extLst>
              <a:ext uri="{28A0092B-C50C-407E-A947-70E740481C1C}">
                <a14:useLocalDpi xmlns:a14="http://schemas.microsoft.com/office/drawing/2010/main" val="0"/>
              </a:ext>
            </a:extLst>
          </a:blip>
          <a:srcRect t="22018" b="33472"/>
          <a:stretch>
            <a:fillRect/>
          </a:stretch>
        </p:blipFill>
        <p:spPr bwMode="auto">
          <a:xfrm>
            <a:off x="0" y="1590675"/>
            <a:ext cx="91440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itle 10"/>
          <p:cNvSpPr>
            <a:spLocks noGrp="1"/>
          </p:cNvSpPr>
          <p:nvPr>
            <p:ph type="title" idx="4294967295"/>
          </p:nvPr>
        </p:nvSpPr>
        <p:spPr>
          <a:xfrm>
            <a:off x="479425" y="6858000"/>
            <a:ext cx="8226425" cy="1144588"/>
          </a:xfrm>
        </p:spPr>
        <p:txBody>
          <a:bodyPr/>
          <a:lstStyle/>
          <a:p>
            <a:r>
              <a:rPr lang="en-US" smtClean="0">
                <a:ea typeface="ＭＳ Ｐゴシック" pitchFamily="34" charset="-128"/>
              </a:rPr>
              <a:t>Target and Blue</a:t>
            </a:r>
          </a:p>
        </p:txBody>
      </p:sp>
      <p:pic>
        <p:nvPicPr>
          <p:cNvPr id="2" name="Picture 2" descr="Logo of the Target and Blue Partn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2328863"/>
            <a:ext cx="27606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Partnerships_0000_Layer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2328863"/>
            <a:ext cx="27606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 of a police officer holding a check with a Target employ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516438"/>
            <a:ext cx="27606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 of a police officer talking to two wom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4388" y="4516438"/>
            <a:ext cx="27606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cture of two police offic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0" y="4516438"/>
            <a:ext cx="27606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echnician dusting for fingerprints on an ipod nano case" title="Fingerprin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155575"/>
            <a:ext cx="27606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icture of a police officer and a youth holding up their index fing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13" y="155575"/>
            <a:ext cx="27606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icture of Target employees holding up a che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4388" y="155575"/>
            <a:ext cx="27606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icture of a youth with a police officer at Targe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4388" y="2328863"/>
            <a:ext cx="27606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9"/>
          <p:cNvSpPr>
            <a:spLocks noGrp="1"/>
          </p:cNvSpPr>
          <p:nvPr>
            <p:ph type="title"/>
          </p:nvPr>
        </p:nvSpPr>
        <p:spPr>
          <a:xfrm>
            <a:off x="0" y="0"/>
            <a:ext cx="9144000" cy="1046163"/>
          </a:xfrm>
        </p:spPr>
        <p:txBody>
          <a:bodyPr/>
          <a:lstStyle/>
          <a:p>
            <a:r>
              <a:rPr lang="en-US" sz="4000" smtClean="0">
                <a:ea typeface="ＭＳ Ｐゴシック" pitchFamily="34" charset="-128"/>
              </a:rPr>
              <a:t>Strong Community Citizenship</a:t>
            </a:r>
          </a:p>
        </p:txBody>
      </p:sp>
      <p:grpSp>
        <p:nvGrpSpPr>
          <p:cNvPr id="2" name="Group 5" descr="Picture of a youth from the Salvation Army Student program"/>
          <p:cNvGrpSpPr>
            <a:grpSpLocks/>
          </p:cNvGrpSpPr>
          <p:nvPr/>
        </p:nvGrpSpPr>
        <p:grpSpPr bwMode="auto">
          <a:xfrm>
            <a:off x="39688" y="495300"/>
            <a:ext cx="4532312" cy="5867400"/>
            <a:chOff x="-270310" y="1060798"/>
            <a:chExt cx="6799263" cy="8801100"/>
          </a:xfrm>
        </p:grpSpPr>
        <p:pic>
          <p:nvPicPr>
            <p:cNvPr id="9222" name="Picture 2" descr="we_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70310" y="1060798"/>
              <a:ext cx="6799263" cy="880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3"/>
            <p:cNvSpPr>
              <a:spLocks noChangeArrowheads="1"/>
            </p:cNvSpPr>
            <p:nvPr/>
          </p:nvSpPr>
          <p:spPr bwMode="auto">
            <a:xfrm>
              <a:off x="4503303" y="1365598"/>
              <a:ext cx="1600200" cy="8196263"/>
            </a:xfrm>
            <a:prstGeom prst="rect">
              <a:avLst/>
            </a:prstGeom>
            <a:solidFill>
              <a:schemeClr val="bg1">
                <a:alpha val="9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224" name="Picture 4" descr="text_g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4827153" y="1879948"/>
              <a:ext cx="9652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3" descr="Picture of the statistical sign with the number 5 in the top left circle and the Target logo in the lower right circle representing the 5% that Target donates to communities every week"/>
          <p:cNvPicPr>
            <a:picLocks noChangeAspect="1" noChangeArrowheads="1"/>
          </p:cNvPicPr>
          <p:nvPr/>
        </p:nvPicPr>
        <p:blipFill>
          <a:blip r:embed="rId5">
            <a:extLst>
              <a:ext uri="{28A0092B-C50C-407E-A947-70E740481C1C}">
                <a14:useLocalDpi xmlns:a14="http://schemas.microsoft.com/office/drawing/2010/main" val="0"/>
              </a:ext>
            </a:extLst>
          </a:blip>
          <a:srcRect l="-23" r="73094" b="13652"/>
          <a:stretch>
            <a:fillRect/>
          </a:stretch>
        </p:blipFill>
        <p:spPr bwMode="black">
          <a:xfrm>
            <a:off x="5586413" y="1260475"/>
            <a:ext cx="22939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half" idx="2"/>
          </p:nvPr>
        </p:nvSpPr>
        <p:spPr>
          <a:xfrm>
            <a:off x="4694238" y="1652588"/>
            <a:ext cx="4006850" cy="4525962"/>
          </a:xfrm>
        </p:spPr>
        <p:txBody>
          <a:bodyPr/>
          <a:lstStyle/>
          <a:p>
            <a:pPr>
              <a:buFontTx/>
              <a:buNone/>
            </a:pPr>
            <a:endParaRPr lang="en-US" smtClean="0">
              <a:ea typeface="ＭＳ Ｐゴシック" pitchFamily="34" charset="-128"/>
            </a:endParaRPr>
          </a:p>
          <a:p>
            <a:pPr>
              <a:buFontTx/>
              <a:buNone/>
            </a:pPr>
            <a:endParaRPr lang="en-US" smtClean="0">
              <a:ea typeface="ＭＳ Ｐゴシック" pitchFamily="34" charset="-128"/>
            </a:endParaRPr>
          </a:p>
          <a:p>
            <a:pPr>
              <a:buFontTx/>
              <a:buNone/>
            </a:pPr>
            <a:endParaRPr lang="en-US" smtClean="0">
              <a:ea typeface="ＭＳ Ｐゴシック" pitchFamily="34" charset="-128"/>
            </a:endParaRPr>
          </a:p>
          <a:p>
            <a:pPr>
              <a:lnSpc>
                <a:spcPct val="100000"/>
              </a:lnSpc>
              <a:spcBef>
                <a:spcPct val="0"/>
              </a:spcBef>
              <a:spcAft>
                <a:spcPct val="0"/>
              </a:spcAft>
              <a:buFontTx/>
              <a:buNone/>
            </a:pPr>
            <a:endParaRPr lang="en-US" smtClean="0">
              <a:ea typeface="ＭＳ Ｐゴシック" pitchFamily="34" charset="-128"/>
            </a:endParaRPr>
          </a:p>
          <a:p>
            <a:pPr>
              <a:lnSpc>
                <a:spcPct val="100000"/>
              </a:lnSpc>
              <a:spcBef>
                <a:spcPct val="0"/>
              </a:spcBef>
              <a:spcAft>
                <a:spcPct val="0"/>
              </a:spcAft>
              <a:buFontTx/>
              <a:buNone/>
            </a:pPr>
            <a:r>
              <a:rPr lang="en-US" smtClean="0">
                <a:ea typeface="ＭＳ Ｐゴシック" pitchFamily="34" charset="-128"/>
              </a:rPr>
              <a:t>Target gives 5% of its income to communities – over $3 million every week.</a:t>
            </a:r>
          </a:p>
          <a:p>
            <a:pPr>
              <a:lnSpc>
                <a:spcPct val="100000"/>
              </a:lnSpc>
              <a:spcBef>
                <a:spcPct val="0"/>
              </a:spcBef>
              <a:spcAft>
                <a:spcPct val="0"/>
              </a:spcAft>
              <a:buFontTx/>
              <a:buNone/>
            </a:pPr>
            <a:endParaRPr lang="en-US" smtClean="0">
              <a:ea typeface="ＭＳ Ｐゴシック" pitchFamily="34" charset="-128"/>
            </a:endParaRPr>
          </a:p>
          <a:p>
            <a:pPr algn="ctr">
              <a:buFontTx/>
              <a:buNone/>
            </a:pPr>
            <a:r>
              <a:rPr lang="en-US" sz="1800" smtClean="0">
                <a:ea typeface="ＭＳ Ｐゴシック" pitchFamily="34" charset="-128"/>
              </a:rPr>
              <a:t>Target.com/community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0" y="173038"/>
            <a:ext cx="9144000" cy="822325"/>
          </a:xfrm>
        </p:spPr>
        <p:txBody>
          <a:bodyPr/>
          <a:lstStyle/>
          <a:p>
            <a:r>
              <a:rPr lang="en-US" smtClean="0">
                <a:ea typeface="ＭＳ Ｐゴシック" pitchFamily="34" charset="-128"/>
              </a:rPr>
              <a:t>Safety and Preparedness</a:t>
            </a:r>
          </a:p>
        </p:txBody>
      </p:sp>
      <p:pic>
        <p:nvPicPr>
          <p:cNvPr id="10242" name="Picture 4" descr="Screenshot of the Target page for Safety and Prepare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852488"/>
            <a:ext cx="7975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ea typeface="ＭＳ Ｐゴシック" pitchFamily="34" charset="-128"/>
              </a:rPr>
              <a:t>Why Youth Violence &amp; Safe Communities</a:t>
            </a:r>
          </a:p>
        </p:txBody>
      </p:sp>
      <p:sp>
        <p:nvSpPr>
          <p:cNvPr id="11267" name="Content Placeholder 2"/>
          <p:cNvSpPr>
            <a:spLocks noGrp="1"/>
          </p:cNvSpPr>
          <p:nvPr>
            <p:ph idx="1"/>
          </p:nvPr>
        </p:nvSpPr>
        <p:spPr/>
        <p:txBody>
          <a:bodyPr/>
          <a:lstStyle/>
          <a:p>
            <a:r>
              <a:rPr lang="en-US" smtClean="0">
                <a:ea typeface="ＭＳ Ｐゴシック" pitchFamily="34" charset="-128"/>
              </a:rPr>
              <a:t>Strategic Growth</a:t>
            </a:r>
          </a:p>
          <a:p>
            <a:pPr lvl="2"/>
            <a:r>
              <a:rPr lang="en-US" smtClean="0">
                <a:ea typeface="ＭＳ Ｐゴシック" pitchFamily="34" charset="-128"/>
              </a:rPr>
              <a:t>Safe Community = Business Opportunity</a:t>
            </a:r>
          </a:p>
          <a:p>
            <a:pPr lvl="2">
              <a:buFontTx/>
              <a:buNone/>
            </a:pPr>
            <a:endParaRPr lang="en-US" smtClean="0">
              <a:ea typeface="ＭＳ Ｐゴシック" pitchFamily="34" charset="-128"/>
            </a:endParaRPr>
          </a:p>
          <a:p>
            <a:r>
              <a:rPr lang="en-US" smtClean="0">
                <a:ea typeface="ＭＳ Ｐゴシック" pitchFamily="34" charset="-128"/>
              </a:rPr>
              <a:t>Reputation – Corporate Social Responsibility</a:t>
            </a:r>
          </a:p>
          <a:p>
            <a:pPr lvl="2"/>
            <a:r>
              <a:rPr lang="en-US" smtClean="0">
                <a:ea typeface="ＭＳ Ｐゴシック" pitchFamily="34" charset="-128"/>
              </a:rPr>
              <a:t>Brands are Cultural Icons</a:t>
            </a:r>
          </a:p>
          <a:p>
            <a:pPr lvl="2"/>
            <a:r>
              <a:rPr lang="en-US" smtClean="0">
                <a:ea typeface="ＭＳ Ｐゴシック" pitchFamily="34" charset="-128"/>
              </a:rPr>
              <a:t>CSR Includes community safety</a:t>
            </a:r>
          </a:p>
          <a:p>
            <a:pPr lvl="2">
              <a:buFontTx/>
              <a:buNone/>
            </a:pPr>
            <a:endParaRPr lang="en-US" smtClean="0">
              <a:ea typeface="ＭＳ Ｐゴシック" pitchFamily="34" charset="-128"/>
            </a:endParaRPr>
          </a:p>
          <a:p>
            <a:r>
              <a:rPr lang="en-US" smtClean="0">
                <a:ea typeface="ＭＳ Ｐゴシック" pitchFamily="34" charset="-128"/>
              </a:rPr>
              <a:t>Local Connectivity</a:t>
            </a:r>
          </a:p>
          <a:p>
            <a:pPr lvl="2"/>
            <a:r>
              <a:rPr lang="en-US" smtClean="0">
                <a:ea typeface="ＭＳ Ｐゴシック" pitchFamily="34" charset="-128"/>
              </a:rPr>
              <a:t>Team Member Engagement </a:t>
            </a:r>
          </a:p>
        </p:txBody>
      </p:sp>
    </p:spTree>
  </p:cSld>
  <p:clrMapOvr>
    <a:masterClrMapping/>
  </p:clrMapOvr>
  <p:transition>
    <p:fade/>
  </p:transition>
</p:sld>
</file>

<file path=ppt/theme/theme1.xml><?xml version="1.0" encoding="utf-8"?>
<a:theme xmlns:a="http://schemas.openxmlformats.org/drawingml/2006/main" name="2009NSM">
  <a:themeElements>
    <a:clrScheme name="2008Spring800x600_v02_Arial 14">
      <a:dk1>
        <a:srgbClr val="D71B32"/>
      </a:dk1>
      <a:lt1>
        <a:srgbClr val="FFFFFF"/>
      </a:lt1>
      <a:dk2>
        <a:srgbClr val="B5172A"/>
      </a:dk2>
      <a:lt2>
        <a:srgbClr val="FFFFFF"/>
      </a:lt2>
      <a:accent1>
        <a:srgbClr val="FFFFFF"/>
      </a:accent1>
      <a:accent2>
        <a:srgbClr val="C0C0C0"/>
      </a:accent2>
      <a:accent3>
        <a:srgbClr val="D7ABAC"/>
      </a:accent3>
      <a:accent4>
        <a:srgbClr val="DADADA"/>
      </a:accent4>
      <a:accent5>
        <a:srgbClr val="FFFFFF"/>
      </a:accent5>
      <a:accent6>
        <a:srgbClr val="AEAEAE"/>
      </a:accent6>
      <a:hlink>
        <a:srgbClr val="3399FF"/>
      </a:hlink>
      <a:folHlink>
        <a:srgbClr val="009900"/>
      </a:folHlink>
    </a:clrScheme>
    <a:fontScheme name="2008Spring800x600_v02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8Spring800x600_v02_Ari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Spring800x600_v02_Ari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Spring800x600_v02_Ari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Spring800x600_v02_Ari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Spring800x600_v02_Ari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Spring800x600_v02_Ari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Spring800x600_v02_Ari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Spring800x600_v02_Ari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Spring800x600_v02_Ari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Spring800x600_v02_Ari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Spring800x600_v02_Ari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Spring800x600_v02_Ari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8Spring800x600_v02_Arial 13">
        <a:dk1>
          <a:srgbClr val="D71B32"/>
        </a:dk1>
        <a:lt1>
          <a:srgbClr val="FFFFFF"/>
        </a:lt1>
        <a:dk2>
          <a:srgbClr val="B5172A"/>
        </a:dk2>
        <a:lt2>
          <a:srgbClr val="FFFFFF"/>
        </a:lt2>
        <a:accent1>
          <a:srgbClr val="FFFFFF"/>
        </a:accent1>
        <a:accent2>
          <a:srgbClr val="C0C0C0"/>
        </a:accent2>
        <a:accent3>
          <a:srgbClr val="D7ABAC"/>
        </a:accent3>
        <a:accent4>
          <a:srgbClr val="DADADA"/>
        </a:accent4>
        <a:accent5>
          <a:srgbClr val="FFFFFF"/>
        </a:accent5>
        <a:accent6>
          <a:srgbClr val="AEAEAE"/>
        </a:accent6>
        <a:hlink>
          <a:srgbClr val="3333CC"/>
        </a:hlink>
        <a:folHlink>
          <a:srgbClr val="009900"/>
        </a:folHlink>
      </a:clrScheme>
      <a:clrMap bg1="dk2" tx1="lt1" bg2="dk1" tx2="lt2" accent1="accent1" accent2="accent2" accent3="accent3" accent4="accent4" accent5="accent5" accent6="accent6" hlink="hlink" folHlink="folHlink"/>
    </a:extraClrScheme>
    <a:extraClrScheme>
      <a:clrScheme name="2008Spring800x600_v02_Arial 14">
        <a:dk1>
          <a:srgbClr val="D71B32"/>
        </a:dk1>
        <a:lt1>
          <a:srgbClr val="FFFFFF"/>
        </a:lt1>
        <a:dk2>
          <a:srgbClr val="B5172A"/>
        </a:dk2>
        <a:lt2>
          <a:srgbClr val="FFFFFF"/>
        </a:lt2>
        <a:accent1>
          <a:srgbClr val="FFFFFF"/>
        </a:accent1>
        <a:accent2>
          <a:srgbClr val="C0C0C0"/>
        </a:accent2>
        <a:accent3>
          <a:srgbClr val="D7ABAC"/>
        </a:accent3>
        <a:accent4>
          <a:srgbClr val="DADADA"/>
        </a:accent4>
        <a:accent5>
          <a:srgbClr val="FFFFFF"/>
        </a:accent5>
        <a:accent6>
          <a:srgbClr val="AEAEAE"/>
        </a:accent6>
        <a:hlink>
          <a:srgbClr val="3399FF"/>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2009NSM</Template>
  <TotalTime>16104</TotalTime>
  <Words>1027</Words>
  <Application>Microsoft Office PowerPoint</Application>
  <PresentationFormat>On-screen Show (4:3)</PresentationFormat>
  <Paragraphs>136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2009NSM</vt:lpstr>
      <vt:lpstr>Leveraging Public-Private Partnerships to Support Safe Communities</vt:lpstr>
      <vt:lpstr>Map of Partnerships Throughout the U.S.</vt:lpstr>
      <vt:lpstr>Safety</vt:lpstr>
      <vt:lpstr>Challenge: Risk / Resources</vt:lpstr>
      <vt:lpstr>Public-Private Partnerships</vt:lpstr>
      <vt:lpstr>Target and Blue</vt:lpstr>
      <vt:lpstr>Strong Community Citizenship</vt:lpstr>
      <vt:lpstr>Safety and Preparedness</vt:lpstr>
      <vt:lpstr>Why Youth Violence &amp; Safe Communities</vt:lpstr>
      <vt:lpstr>Resources</vt:lpstr>
      <vt:lpstr>Partnerships and Projects</vt:lpstr>
      <vt:lpstr>Reaching out to the Private Sector</vt:lpstr>
      <vt:lpstr>Discussion</vt:lpstr>
    </vt:vector>
  </TitlesOfParts>
  <Company>Target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BNB_ISMA_063010</dc:title>
  <dc:creator>KR</dc:creator>
  <cp:lastModifiedBy>Scott</cp:lastModifiedBy>
  <cp:revision>832</cp:revision>
  <dcterms:created xsi:type="dcterms:W3CDTF">2010-04-26T14:42:48Z</dcterms:created>
  <dcterms:modified xsi:type="dcterms:W3CDTF">2012-05-03T15:51:46Z</dcterms:modified>
</cp:coreProperties>
</file>